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62"/>
  </p:notesMasterIdLst>
  <p:sldIdLst>
    <p:sldId id="256" r:id="rId2"/>
    <p:sldId id="259" r:id="rId3"/>
    <p:sldId id="343" r:id="rId4"/>
    <p:sldId id="344" r:id="rId5"/>
    <p:sldId id="261" r:id="rId6"/>
    <p:sldId id="301" r:id="rId7"/>
    <p:sldId id="302" r:id="rId8"/>
    <p:sldId id="315" r:id="rId9"/>
    <p:sldId id="263" r:id="rId10"/>
    <p:sldId id="264" r:id="rId11"/>
    <p:sldId id="316" r:id="rId12"/>
    <p:sldId id="265" r:id="rId13"/>
    <p:sldId id="266" r:id="rId14"/>
    <p:sldId id="300" r:id="rId15"/>
    <p:sldId id="267" r:id="rId16"/>
    <p:sldId id="276" r:id="rId17"/>
    <p:sldId id="273" r:id="rId18"/>
    <p:sldId id="292" r:id="rId19"/>
    <p:sldId id="258" r:id="rId20"/>
    <p:sldId id="271" r:id="rId21"/>
    <p:sldId id="270" r:id="rId22"/>
    <p:sldId id="293" r:id="rId23"/>
    <p:sldId id="294" r:id="rId24"/>
    <p:sldId id="295" r:id="rId25"/>
    <p:sldId id="323" r:id="rId26"/>
    <p:sldId id="324" r:id="rId27"/>
    <p:sldId id="325" r:id="rId28"/>
    <p:sldId id="278" r:id="rId29"/>
    <p:sldId id="279" r:id="rId30"/>
    <p:sldId id="320" r:id="rId31"/>
    <p:sldId id="282" r:id="rId32"/>
    <p:sldId id="283" r:id="rId33"/>
    <p:sldId id="284" r:id="rId34"/>
    <p:sldId id="321" r:id="rId35"/>
    <p:sldId id="319" r:id="rId36"/>
    <p:sldId id="289" r:id="rId37"/>
    <p:sldId id="290" r:id="rId38"/>
    <p:sldId id="286" r:id="rId39"/>
    <p:sldId id="280" r:id="rId40"/>
    <p:sldId id="303" r:id="rId41"/>
    <p:sldId id="304" r:id="rId42"/>
    <p:sldId id="305" r:id="rId43"/>
    <p:sldId id="306" r:id="rId44"/>
    <p:sldId id="307" r:id="rId45"/>
    <p:sldId id="309" r:id="rId46"/>
    <p:sldId id="310" r:id="rId47"/>
    <p:sldId id="311" r:id="rId48"/>
    <p:sldId id="312" r:id="rId49"/>
    <p:sldId id="328" r:id="rId50"/>
    <p:sldId id="329" r:id="rId51"/>
    <p:sldId id="331" r:id="rId52"/>
    <p:sldId id="339" r:id="rId53"/>
    <p:sldId id="332" r:id="rId54"/>
    <p:sldId id="340" r:id="rId55"/>
    <p:sldId id="333" r:id="rId56"/>
    <p:sldId id="334" r:id="rId57"/>
    <p:sldId id="335" r:id="rId58"/>
    <p:sldId id="336" r:id="rId59"/>
    <p:sldId id="337" r:id="rId60"/>
    <p:sldId id="34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35" autoAdjust="0"/>
    <p:restoredTop sz="94671" autoAdjust="0"/>
  </p:normalViewPr>
  <p:slideViewPr>
    <p:cSldViewPr>
      <p:cViewPr varScale="1">
        <p:scale>
          <a:sx n="70" d="100"/>
          <a:sy n="70" d="100"/>
        </p:scale>
        <p:origin x="726" y="7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031D1-BAD2-45FB-B241-8B38215E5E7E}" type="doc">
      <dgm:prSet loTypeId="urn:microsoft.com/office/officeart/2005/8/layout/vProcess5" loCatId="process" qsTypeId="urn:microsoft.com/office/officeart/2005/8/quickstyle/simple1" qsCatId="simple" csTypeId="urn:microsoft.com/office/officeart/2005/8/colors/colorful1#17" csCatId="colorful" phldr="1"/>
      <dgm:spPr/>
      <dgm:t>
        <a:bodyPr/>
        <a:lstStyle/>
        <a:p>
          <a:endParaRPr lang="en-IN"/>
        </a:p>
      </dgm:t>
    </dgm:pt>
    <dgm:pt modelId="{0C23EC9B-A8F2-490E-A1C3-FBAE94AF7DEC}">
      <dgm:prSet/>
      <dgm:spPr/>
      <dgm:t>
        <a:bodyPr/>
        <a:lstStyle/>
        <a:p>
          <a:pPr rtl="0"/>
          <a:r>
            <a:rPr lang="en-US" b="1" dirty="0" smtClean="0">
              <a:latin typeface="Calibri" pitchFamily="34" charset="0"/>
            </a:rPr>
            <a:t>Early Recognition of sudden cardiac arrest (SCA)</a:t>
          </a:r>
          <a:endParaRPr lang="en-IN" b="1" dirty="0">
            <a:latin typeface="Calibri" pitchFamily="34" charset="0"/>
          </a:endParaRPr>
        </a:p>
      </dgm:t>
    </dgm:pt>
    <dgm:pt modelId="{F41A0989-9467-4647-AEDC-667EEEBD7169}" type="parTrans" cxnId="{E4B2FB8F-54E3-41E1-A926-4ED421214F13}">
      <dgm:prSet/>
      <dgm:spPr/>
      <dgm:t>
        <a:bodyPr/>
        <a:lstStyle/>
        <a:p>
          <a:endParaRPr lang="en-IN"/>
        </a:p>
      </dgm:t>
    </dgm:pt>
    <dgm:pt modelId="{A0F77003-7B89-40E5-A757-8433370C962A}" type="sibTrans" cxnId="{E4B2FB8F-54E3-41E1-A926-4ED421214F13}">
      <dgm:prSet/>
      <dgm:spPr/>
      <dgm:t>
        <a:bodyPr/>
        <a:lstStyle/>
        <a:p>
          <a:endParaRPr lang="en-IN"/>
        </a:p>
      </dgm:t>
    </dgm:pt>
    <dgm:pt modelId="{592790D8-CF1C-4D0E-92A4-3EC03CE6C4E0}">
      <dgm:prSet/>
      <dgm:spPr/>
      <dgm:t>
        <a:bodyPr/>
        <a:lstStyle/>
        <a:p>
          <a:pPr rtl="0"/>
          <a:r>
            <a:rPr lang="en-US" dirty="0" smtClean="0">
              <a:latin typeface="Calibri" pitchFamily="34" charset="0"/>
            </a:rPr>
            <a:t>Unresponsiveness- gently tap the patient and check for response</a:t>
          </a:r>
          <a:endParaRPr lang="en-IN" dirty="0">
            <a:latin typeface="Calibri" pitchFamily="34" charset="0"/>
          </a:endParaRPr>
        </a:p>
      </dgm:t>
    </dgm:pt>
    <dgm:pt modelId="{D18BFC93-7F2C-4A16-A526-593B5068A6B5}" type="parTrans" cxnId="{9C7FD04B-FF16-48E0-B8C4-0AC709A85CAA}">
      <dgm:prSet/>
      <dgm:spPr/>
      <dgm:t>
        <a:bodyPr/>
        <a:lstStyle/>
        <a:p>
          <a:endParaRPr lang="en-IN"/>
        </a:p>
      </dgm:t>
    </dgm:pt>
    <dgm:pt modelId="{F128711A-BA35-43AC-A96E-619E69EEACC5}" type="sibTrans" cxnId="{9C7FD04B-FF16-48E0-B8C4-0AC709A85CAA}">
      <dgm:prSet/>
      <dgm:spPr/>
      <dgm:t>
        <a:bodyPr/>
        <a:lstStyle/>
        <a:p>
          <a:endParaRPr lang="en-IN"/>
        </a:p>
      </dgm:t>
    </dgm:pt>
    <dgm:pt modelId="{0C91F4C8-94EE-4A53-B326-909CCC912279}">
      <dgm:prSet/>
      <dgm:spPr/>
      <dgm:t>
        <a:bodyPr/>
        <a:lstStyle/>
        <a:p>
          <a:pPr rtl="0"/>
          <a:r>
            <a:rPr lang="en-US" dirty="0" smtClean="0">
              <a:latin typeface="Calibri" pitchFamily="34" charset="0"/>
            </a:rPr>
            <a:t>Breathing-lack of breathing or abnormal breathing (gasping)</a:t>
          </a:r>
          <a:endParaRPr lang="en-IN" dirty="0">
            <a:latin typeface="Calibri" pitchFamily="34" charset="0"/>
          </a:endParaRPr>
        </a:p>
      </dgm:t>
    </dgm:pt>
    <dgm:pt modelId="{95F2B33D-2BC1-4C67-BC8D-D321F34BCDE3}" type="parTrans" cxnId="{13230594-4ED1-4C2D-8EDC-9C16C92194E4}">
      <dgm:prSet/>
      <dgm:spPr/>
      <dgm:t>
        <a:bodyPr/>
        <a:lstStyle/>
        <a:p>
          <a:endParaRPr lang="en-IN"/>
        </a:p>
      </dgm:t>
    </dgm:pt>
    <dgm:pt modelId="{BD9A6F83-2759-4FBA-AB5F-244B5680808E}" type="sibTrans" cxnId="{13230594-4ED1-4C2D-8EDC-9C16C92194E4}">
      <dgm:prSet/>
      <dgm:spPr/>
      <dgm:t>
        <a:bodyPr/>
        <a:lstStyle/>
        <a:p>
          <a:endParaRPr lang="en-IN"/>
        </a:p>
      </dgm:t>
    </dgm:pt>
    <dgm:pt modelId="{66F80C80-C58D-46E8-8B64-A2663570B7C4}">
      <dgm:prSet/>
      <dgm:spPr/>
      <dgm:t>
        <a:bodyPr/>
        <a:lstStyle/>
        <a:p>
          <a:pPr rtl="0"/>
          <a:r>
            <a:rPr lang="en-US" b="1" dirty="0" smtClean="0">
              <a:latin typeface="Calibri" pitchFamily="34" charset="0"/>
            </a:rPr>
            <a:t>Activating Emergency Response System</a:t>
          </a:r>
          <a:endParaRPr lang="en-US" b="1" dirty="0">
            <a:latin typeface="Calibri" pitchFamily="34" charset="0"/>
          </a:endParaRPr>
        </a:p>
      </dgm:t>
    </dgm:pt>
    <dgm:pt modelId="{DEA26EE1-5F5A-4198-8D8D-182B6C9DE037}" type="parTrans" cxnId="{133B2359-961B-4649-B0AB-159196F4D2F9}">
      <dgm:prSet/>
      <dgm:spPr/>
      <dgm:t>
        <a:bodyPr/>
        <a:lstStyle/>
        <a:p>
          <a:endParaRPr lang="en-IN"/>
        </a:p>
      </dgm:t>
    </dgm:pt>
    <dgm:pt modelId="{BC5203B6-FA07-40BD-8757-ED53E944E11B}" type="sibTrans" cxnId="{133B2359-961B-4649-B0AB-159196F4D2F9}">
      <dgm:prSet/>
      <dgm:spPr/>
      <dgm:t>
        <a:bodyPr/>
        <a:lstStyle/>
        <a:p>
          <a:endParaRPr lang="en-IN"/>
        </a:p>
      </dgm:t>
    </dgm:pt>
    <dgm:pt modelId="{FD48C1BE-EAB3-40A2-B527-E73D7110DAEE}">
      <dgm:prSet/>
      <dgm:spPr/>
      <dgm:t>
        <a:bodyPr/>
        <a:lstStyle/>
        <a:p>
          <a:r>
            <a:rPr lang="en-US" dirty="0" smtClean="0">
              <a:latin typeface="Calibri" pitchFamily="34" charset="0"/>
            </a:rPr>
            <a:t>Call for help</a:t>
          </a:r>
        </a:p>
      </dgm:t>
    </dgm:pt>
    <dgm:pt modelId="{9E6618DB-2C33-4ED6-9B2A-BAA311B22693}" type="parTrans" cxnId="{97A2C704-4271-4AF5-AAB4-D14E50AEEFBB}">
      <dgm:prSet/>
      <dgm:spPr/>
      <dgm:t>
        <a:bodyPr/>
        <a:lstStyle/>
        <a:p>
          <a:endParaRPr lang="en-IN"/>
        </a:p>
      </dgm:t>
    </dgm:pt>
    <dgm:pt modelId="{4509678B-9B4C-4ED7-97A4-7BA1384A9906}" type="sibTrans" cxnId="{97A2C704-4271-4AF5-AAB4-D14E50AEEFBB}">
      <dgm:prSet/>
      <dgm:spPr/>
      <dgm:t>
        <a:bodyPr/>
        <a:lstStyle/>
        <a:p>
          <a:endParaRPr lang="en-IN"/>
        </a:p>
      </dgm:t>
    </dgm:pt>
    <dgm:pt modelId="{38C55008-4F7C-4E65-A437-C0FB5DDC7F6B}">
      <dgm:prSet/>
      <dgm:spPr/>
      <dgm:t>
        <a:bodyPr/>
        <a:lstStyle/>
        <a:p>
          <a:r>
            <a:rPr lang="en-US" dirty="0" smtClean="0">
              <a:latin typeface="Calibri" pitchFamily="34" charset="0"/>
            </a:rPr>
            <a:t>Arrange for defibrillator</a:t>
          </a:r>
          <a:endParaRPr lang="en-US" dirty="0">
            <a:latin typeface="Calibri" pitchFamily="34" charset="0"/>
          </a:endParaRPr>
        </a:p>
      </dgm:t>
    </dgm:pt>
    <dgm:pt modelId="{EA9C71DD-99A8-4739-8A69-9A441DE09D91}" type="parTrans" cxnId="{9C1A5006-2456-4F89-B47C-73B829847F54}">
      <dgm:prSet/>
      <dgm:spPr/>
      <dgm:t>
        <a:bodyPr/>
        <a:lstStyle/>
        <a:p>
          <a:endParaRPr lang="en-IN"/>
        </a:p>
      </dgm:t>
    </dgm:pt>
    <dgm:pt modelId="{BA6A3B20-9A46-4537-B129-1860E26359EE}" type="sibTrans" cxnId="{9C1A5006-2456-4F89-B47C-73B829847F54}">
      <dgm:prSet/>
      <dgm:spPr/>
      <dgm:t>
        <a:bodyPr/>
        <a:lstStyle/>
        <a:p>
          <a:endParaRPr lang="en-IN"/>
        </a:p>
      </dgm:t>
    </dgm:pt>
    <dgm:pt modelId="{453C530B-5309-4879-9952-DB40622A18CA}">
      <dgm:prSet/>
      <dgm:spPr/>
      <dgm:t>
        <a:bodyPr/>
        <a:lstStyle/>
        <a:p>
          <a:r>
            <a:rPr lang="en-US" b="1" dirty="0" smtClean="0">
              <a:latin typeface="Calibri" pitchFamily="34" charset="0"/>
            </a:rPr>
            <a:t>Check Pulse</a:t>
          </a:r>
          <a:endParaRPr lang="en-US" b="1" dirty="0">
            <a:latin typeface="Calibri" pitchFamily="34" charset="0"/>
          </a:endParaRPr>
        </a:p>
      </dgm:t>
    </dgm:pt>
    <dgm:pt modelId="{6A26433F-8B61-43E3-BDDD-33320A74FDB9}" type="parTrans" cxnId="{07E21349-14C0-40E2-AA91-E1B63994AEFC}">
      <dgm:prSet/>
      <dgm:spPr/>
      <dgm:t>
        <a:bodyPr/>
        <a:lstStyle/>
        <a:p>
          <a:endParaRPr lang="en-IN"/>
        </a:p>
      </dgm:t>
    </dgm:pt>
    <dgm:pt modelId="{B5DB2475-F988-402C-9EF0-656CFAFA7899}" type="sibTrans" cxnId="{07E21349-14C0-40E2-AA91-E1B63994AEFC}">
      <dgm:prSet/>
      <dgm:spPr/>
      <dgm:t>
        <a:bodyPr/>
        <a:lstStyle/>
        <a:p>
          <a:endParaRPr lang="en-IN"/>
        </a:p>
      </dgm:t>
    </dgm:pt>
    <dgm:pt modelId="{9C201B04-2419-44E9-B142-D94DE2D2881B}">
      <dgm:prSet/>
      <dgm:spPr/>
      <dgm:t>
        <a:bodyPr/>
        <a:lstStyle/>
        <a:p>
          <a:r>
            <a:rPr lang="en-US" smtClean="0">
              <a:latin typeface="Calibri" pitchFamily="34" charset="0"/>
            </a:rPr>
            <a:t>Central Pulse: Carotid or femoral</a:t>
          </a:r>
          <a:endParaRPr lang="en-US" dirty="0" smtClean="0">
            <a:latin typeface="Calibri" pitchFamily="34" charset="0"/>
          </a:endParaRPr>
        </a:p>
      </dgm:t>
    </dgm:pt>
    <dgm:pt modelId="{169D1344-8A8A-4223-BED3-C93EBE18F96C}" type="parTrans" cxnId="{A384B9E0-04E3-4B03-AF0D-07D82BF6A824}">
      <dgm:prSet/>
      <dgm:spPr/>
      <dgm:t>
        <a:bodyPr/>
        <a:lstStyle/>
        <a:p>
          <a:endParaRPr lang="en-IN"/>
        </a:p>
      </dgm:t>
    </dgm:pt>
    <dgm:pt modelId="{242FC9F7-05C6-4B19-8EFF-6243A8E442E1}" type="sibTrans" cxnId="{A384B9E0-04E3-4B03-AF0D-07D82BF6A824}">
      <dgm:prSet/>
      <dgm:spPr/>
      <dgm:t>
        <a:bodyPr/>
        <a:lstStyle/>
        <a:p>
          <a:endParaRPr lang="en-IN"/>
        </a:p>
      </dgm:t>
    </dgm:pt>
    <dgm:pt modelId="{1FA4D8DC-1A4F-4006-9549-74F15E0DBF2C}">
      <dgm:prSet/>
      <dgm:spPr/>
      <dgm:t>
        <a:bodyPr/>
        <a:lstStyle/>
        <a:p>
          <a:r>
            <a:rPr lang="en-US" dirty="0" smtClean="0">
              <a:latin typeface="Calibri" pitchFamily="34" charset="0"/>
            </a:rPr>
            <a:t>Pulse should be checked for not more than 10 seconds</a:t>
          </a:r>
          <a:endParaRPr lang="en-US" dirty="0">
            <a:latin typeface="Calibri" pitchFamily="34" charset="0"/>
          </a:endParaRPr>
        </a:p>
      </dgm:t>
    </dgm:pt>
    <dgm:pt modelId="{CB040237-3E19-4B4B-A99D-6A6963120A3E}" type="parTrans" cxnId="{01F23093-6248-477A-AF33-32756B84E6E8}">
      <dgm:prSet/>
      <dgm:spPr/>
      <dgm:t>
        <a:bodyPr/>
        <a:lstStyle/>
        <a:p>
          <a:endParaRPr lang="en-IN"/>
        </a:p>
      </dgm:t>
    </dgm:pt>
    <dgm:pt modelId="{A6FFC500-5188-44CC-98E5-70A38D974A67}" type="sibTrans" cxnId="{01F23093-6248-477A-AF33-32756B84E6E8}">
      <dgm:prSet/>
      <dgm:spPr/>
      <dgm:t>
        <a:bodyPr/>
        <a:lstStyle/>
        <a:p>
          <a:endParaRPr lang="en-IN"/>
        </a:p>
      </dgm:t>
    </dgm:pt>
    <dgm:pt modelId="{488F7035-9698-4C9B-9535-24EC2B4D9784}" type="pres">
      <dgm:prSet presAssocID="{719031D1-BAD2-45FB-B241-8B38215E5E7E}" presName="outerComposite" presStyleCnt="0">
        <dgm:presLayoutVars>
          <dgm:chMax val="5"/>
          <dgm:dir/>
          <dgm:resizeHandles val="exact"/>
        </dgm:presLayoutVars>
      </dgm:prSet>
      <dgm:spPr/>
      <dgm:t>
        <a:bodyPr/>
        <a:lstStyle/>
        <a:p>
          <a:endParaRPr lang="en-IN"/>
        </a:p>
      </dgm:t>
    </dgm:pt>
    <dgm:pt modelId="{BCCBCFA2-8796-4720-AEC0-4046E9E7BBE5}" type="pres">
      <dgm:prSet presAssocID="{719031D1-BAD2-45FB-B241-8B38215E5E7E}" presName="dummyMaxCanvas" presStyleCnt="0">
        <dgm:presLayoutVars/>
      </dgm:prSet>
      <dgm:spPr/>
    </dgm:pt>
    <dgm:pt modelId="{89F62F41-3FBC-43B6-A740-99BC5FEBD152}" type="pres">
      <dgm:prSet presAssocID="{719031D1-BAD2-45FB-B241-8B38215E5E7E}" presName="ThreeNodes_1" presStyleLbl="node1" presStyleIdx="0" presStyleCnt="3">
        <dgm:presLayoutVars>
          <dgm:bulletEnabled val="1"/>
        </dgm:presLayoutVars>
      </dgm:prSet>
      <dgm:spPr/>
      <dgm:t>
        <a:bodyPr/>
        <a:lstStyle/>
        <a:p>
          <a:endParaRPr lang="en-IN"/>
        </a:p>
      </dgm:t>
    </dgm:pt>
    <dgm:pt modelId="{D77215A8-8BFF-4C39-9AC7-D4F6B6C3666C}" type="pres">
      <dgm:prSet presAssocID="{719031D1-BAD2-45FB-B241-8B38215E5E7E}" presName="ThreeNodes_2" presStyleLbl="node1" presStyleIdx="1" presStyleCnt="3" custLinFactNeighborY="3021">
        <dgm:presLayoutVars>
          <dgm:bulletEnabled val="1"/>
        </dgm:presLayoutVars>
      </dgm:prSet>
      <dgm:spPr/>
      <dgm:t>
        <a:bodyPr/>
        <a:lstStyle/>
        <a:p>
          <a:endParaRPr lang="en-IN"/>
        </a:p>
      </dgm:t>
    </dgm:pt>
    <dgm:pt modelId="{8E9EE853-0FFE-4951-91DD-7FD231B601B8}" type="pres">
      <dgm:prSet presAssocID="{719031D1-BAD2-45FB-B241-8B38215E5E7E}" presName="ThreeNodes_3" presStyleLbl="node1" presStyleIdx="2" presStyleCnt="3">
        <dgm:presLayoutVars>
          <dgm:bulletEnabled val="1"/>
        </dgm:presLayoutVars>
      </dgm:prSet>
      <dgm:spPr/>
      <dgm:t>
        <a:bodyPr/>
        <a:lstStyle/>
        <a:p>
          <a:endParaRPr lang="en-IN"/>
        </a:p>
      </dgm:t>
    </dgm:pt>
    <dgm:pt modelId="{41EDB949-3193-4CCF-BC1F-C0F83A919A45}" type="pres">
      <dgm:prSet presAssocID="{719031D1-BAD2-45FB-B241-8B38215E5E7E}" presName="ThreeConn_1-2" presStyleLbl="fgAccFollowNode1" presStyleIdx="0" presStyleCnt="2">
        <dgm:presLayoutVars>
          <dgm:bulletEnabled val="1"/>
        </dgm:presLayoutVars>
      </dgm:prSet>
      <dgm:spPr/>
      <dgm:t>
        <a:bodyPr/>
        <a:lstStyle/>
        <a:p>
          <a:endParaRPr lang="en-IN"/>
        </a:p>
      </dgm:t>
    </dgm:pt>
    <dgm:pt modelId="{0F050488-EFDE-430B-963E-E85ED473B34A}" type="pres">
      <dgm:prSet presAssocID="{719031D1-BAD2-45FB-B241-8B38215E5E7E}" presName="ThreeConn_2-3" presStyleLbl="fgAccFollowNode1" presStyleIdx="1" presStyleCnt="2">
        <dgm:presLayoutVars>
          <dgm:bulletEnabled val="1"/>
        </dgm:presLayoutVars>
      </dgm:prSet>
      <dgm:spPr/>
      <dgm:t>
        <a:bodyPr/>
        <a:lstStyle/>
        <a:p>
          <a:endParaRPr lang="en-IN"/>
        </a:p>
      </dgm:t>
    </dgm:pt>
    <dgm:pt modelId="{A7AEC284-660D-4658-BA15-290F45E7A7D2}" type="pres">
      <dgm:prSet presAssocID="{719031D1-BAD2-45FB-B241-8B38215E5E7E}" presName="ThreeNodes_1_text" presStyleLbl="node1" presStyleIdx="2" presStyleCnt="3">
        <dgm:presLayoutVars>
          <dgm:bulletEnabled val="1"/>
        </dgm:presLayoutVars>
      </dgm:prSet>
      <dgm:spPr/>
      <dgm:t>
        <a:bodyPr/>
        <a:lstStyle/>
        <a:p>
          <a:endParaRPr lang="en-IN"/>
        </a:p>
      </dgm:t>
    </dgm:pt>
    <dgm:pt modelId="{DFB7FA33-B01D-4EDC-B2C8-0972848E896B}" type="pres">
      <dgm:prSet presAssocID="{719031D1-BAD2-45FB-B241-8B38215E5E7E}" presName="ThreeNodes_2_text" presStyleLbl="node1" presStyleIdx="2" presStyleCnt="3">
        <dgm:presLayoutVars>
          <dgm:bulletEnabled val="1"/>
        </dgm:presLayoutVars>
      </dgm:prSet>
      <dgm:spPr/>
      <dgm:t>
        <a:bodyPr/>
        <a:lstStyle/>
        <a:p>
          <a:endParaRPr lang="en-IN"/>
        </a:p>
      </dgm:t>
    </dgm:pt>
    <dgm:pt modelId="{01BCD333-E25A-413E-9870-FC2C14E23383}" type="pres">
      <dgm:prSet presAssocID="{719031D1-BAD2-45FB-B241-8B38215E5E7E}" presName="ThreeNodes_3_text" presStyleLbl="node1" presStyleIdx="2" presStyleCnt="3">
        <dgm:presLayoutVars>
          <dgm:bulletEnabled val="1"/>
        </dgm:presLayoutVars>
      </dgm:prSet>
      <dgm:spPr/>
      <dgm:t>
        <a:bodyPr/>
        <a:lstStyle/>
        <a:p>
          <a:endParaRPr lang="en-IN"/>
        </a:p>
      </dgm:t>
    </dgm:pt>
  </dgm:ptLst>
  <dgm:cxnLst>
    <dgm:cxn modelId="{B9E04E09-BF2E-4123-8E36-C5BBCFDE341C}" type="presOf" srcId="{38C55008-4F7C-4E65-A437-C0FB5DDC7F6B}" destId="{DFB7FA33-B01D-4EDC-B2C8-0972848E896B}" srcOrd="1" destOrd="2" presId="urn:microsoft.com/office/officeart/2005/8/layout/vProcess5"/>
    <dgm:cxn modelId="{BD52BCE4-D69D-4D0D-AA4B-07C453CA8CD3}" type="presOf" srcId="{66F80C80-C58D-46E8-8B64-A2663570B7C4}" destId="{D77215A8-8BFF-4C39-9AC7-D4F6B6C3666C}" srcOrd="0" destOrd="0" presId="urn:microsoft.com/office/officeart/2005/8/layout/vProcess5"/>
    <dgm:cxn modelId="{4CFB4328-3F29-4898-9E1D-260A5CF66C7C}" type="presOf" srcId="{453C530B-5309-4879-9952-DB40622A18CA}" destId="{8E9EE853-0FFE-4951-91DD-7FD231B601B8}" srcOrd="0" destOrd="0" presId="urn:microsoft.com/office/officeart/2005/8/layout/vProcess5"/>
    <dgm:cxn modelId="{8CFCE714-E2B0-400B-B289-D3E4CBEB0D11}" type="presOf" srcId="{FD48C1BE-EAB3-40A2-B527-E73D7110DAEE}" destId="{D77215A8-8BFF-4C39-9AC7-D4F6B6C3666C}" srcOrd="0" destOrd="1" presId="urn:microsoft.com/office/officeart/2005/8/layout/vProcess5"/>
    <dgm:cxn modelId="{AB49F79D-6B7E-4555-A58A-F94A55EDCD57}" type="presOf" srcId="{0C91F4C8-94EE-4A53-B326-909CCC912279}" destId="{A7AEC284-660D-4658-BA15-290F45E7A7D2}" srcOrd="1" destOrd="2" presId="urn:microsoft.com/office/officeart/2005/8/layout/vProcess5"/>
    <dgm:cxn modelId="{646D7FEF-528F-4B64-B9CD-A0886D7DE192}" type="presOf" srcId="{1FA4D8DC-1A4F-4006-9549-74F15E0DBF2C}" destId="{8E9EE853-0FFE-4951-91DD-7FD231B601B8}" srcOrd="0" destOrd="2" presId="urn:microsoft.com/office/officeart/2005/8/layout/vProcess5"/>
    <dgm:cxn modelId="{232B4F3F-9A88-46B8-99BB-D3DC3296D4C9}" type="presOf" srcId="{38C55008-4F7C-4E65-A437-C0FB5DDC7F6B}" destId="{D77215A8-8BFF-4C39-9AC7-D4F6B6C3666C}" srcOrd="0" destOrd="2" presId="urn:microsoft.com/office/officeart/2005/8/layout/vProcess5"/>
    <dgm:cxn modelId="{7AAB9F6A-12C1-41D7-92A6-83206D9DB479}" type="presOf" srcId="{592790D8-CF1C-4D0E-92A4-3EC03CE6C4E0}" destId="{89F62F41-3FBC-43B6-A740-99BC5FEBD152}" srcOrd="0" destOrd="1" presId="urn:microsoft.com/office/officeart/2005/8/layout/vProcess5"/>
    <dgm:cxn modelId="{133B2359-961B-4649-B0AB-159196F4D2F9}" srcId="{719031D1-BAD2-45FB-B241-8B38215E5E7E}" destId="{66F80C80-C58D-46E8-8B64-A2663570B7C4}" srcOrd="1" destOrd="0" parTransId="{DEA26EE1-5F5A-4198-8D8D-182B6C9DE037}" sibTransId="{BC5203B6-FA07-40BD-8757-ED53E944E11B}"/>
    <dgm:cxn modelId="{BC2F700A-5085-40D3-9785-99D67CA31D66}" type="presOf" srcId="{1FA4D8DC-1A4F-4006-9549-74F15E0DBF2C}" destId="{01BCD333-E25A-413E-9870-FC2C14E23383}" srcOrd="1" destOrd="2" presId="urn:microsoft.com/office/officeart/2005/8/layout/vProcess5"/>
    <dgm:cxn modelId="{01F23093-6248-477A-AF33-32756B84E6E8}" srcId="{453C530B-5309-4879-9952-DB40622A18CA}" destId="{1FA4D8DC-1A4F-4006-9549-74F15E0DBF2C}" srcOrd="1" destOrd="0" parTransId="{CB040237-3E19-4B4B-A99D-6A6963120A3E}" sibTransId="{A6FFC500-5188-44CC-98E5-70A38D974A67}"/>
    <dgm:cxn modelId="{985BC7F1-26F7-4A52-B5C4-C438AC35B06F}" type="presOf" srcId="{719031D1-BAD2-45FB-B241-8B38215E5E7E}" destId="{488F7035-9698-4C9B-9535-24EC2B4D9784}" srcOrd="0" destOrd="0" presId="urn:microsoft.com/office/officeart/2005/8/layout/vProcess5"/>
    <dgm:cxn modelId="{07E21349-14C0-40E2-AA91-E1B63994AEFC}" srcId="{719031D1-BAD2-45FB-B241-8B38215E5E7E}" destId="{453C530B-5309-4879-9952-DB40622A18CA}" srcOrd="2" destOrd="0" parTransId="{6A26433F-8B61-43E3-BDDD-33320A74FDB9}" sibTransId="{B5DB2475-F988-402C-9EF0-656CFAFA7899}"/>
    <dgm:cxn modelId="{26FED47A-EA6D-42FA-920E-B4C7BE6369A1}" type="presOf" srcId="{9C201B04-2419-44E9-B142-D94DE2D2881B}" destId="{01BCD333-E25A-413E-9870-FC2C14E23383}" srcOrd="1" destOrd="1" presId="urn:microsoft.com/office/officeart/2005/8/layout/vProcess5"/>
    <dgm:cxn modelId="{A384B9E0-04E3-4B03-AF0D-07D82BF6A824}" srcId="{453C530B-5309-4879-9952-DB40622A18CA}" destId="{9C201B04-2419-44E9-B142-D94DE2D2881B}" srcOrd="0" destOrd="0" parTransId="{169D1344-8A8A-4223-BED3-C93EBE18F96C}" sibTransId="{242FC9F7-05C6-4B19-8EFF-6243A8E442E1}"/>
    <dgm:cxn modelId="{24BBD5F8-A903-49BC-AAEE-91599DE04F54}" type="presOf" srcId="{66F80C80-C58D-46E8-8B64-A2663570B7C4}" destId="{DFB7FA33-B01D-4EDC-B2C8-0972848E896B}" srcOrd="1" destOrd="0" presId="urn:microsoft.com/office/officeart/2005/8/layout/vProcess5"/>
    <dgm:cxn modelId="{EBE923B7-4D33-4178-98B8-0BE8F8B90F2C}" type="presOf" srcId="{453C530B-5309-4879-9952-DB40622A18CA}" destId="{01BCD333-E25A-413E-9870-FC2C14E23383}" srcOrd="1" destOrd="0" presId="urn:microsoft.com/office/officeart/2005/8/layout/vProcess5"/>
    <dgm:cxn modelId="{3A243368-4E10-481A-AF8D-A23B7AA63173}" type="presOf" srcId="{0C23EC9B-A8F2-490E-A1C3-FBAE94AF7DEC}" destId="{A7AEC284-660D-4658-BA15-290F45E7A7D2}" srcOrd="1" destOrd="0" presId="urn:microsoft.com/office/officeart/2005/8/layout/vProcess5"/>
    <dgm:cxn modelId="{04D5A764-B506-47FA-BEAF-9EE060CFDB92}" type="presOf" srcId="{592790D8-CF1C-4D0E-92A4-3EC03CE6C4E0}" destId="{A7AEC284-660D-4658-BA15-290F45E7A7D2}" srcOrd="1" destOrd="1" presId="urn:microsoft.com/office/officeart/2005/8/layout/vProcess5"/>
    <dgm:cxn modelId="{5CFA599E-3790-4BEC-AD9B-FCF9534A58AF}" type="presOf" srcId="{9C201B04-2419-44E9-B142-D94DE2D2881B}" destId="{8E9EE853-0FFE-4951-91DD-7FD231B601B8}" srcOrd="0" destOrd="1" presId="urn:microsoft.com/office/officeart/2005/8/layout/vProcess5"/>
    <dgm:cxn modelId="{A456D406-E940-42B3-8D1E-76DA40E8DB9C}" type="presOf" srcId="{0C91F4C8-94EE-4A53-B326-909CCC912279}" destId="{89F62F41-3FBC-43B6-A740-99BC5FEBD152}" srcOrd="0" destOrd="2" presId="urn:microsoft.com/office/officeart/2005/8/layout/vProcess5"/>
    <dgm:cxn modelId="{E4B2FB8F-54E3-41E1-A926-4ED421214F13}" srcId="{719031D1-BAD2-45FB-B241-8B38215E5E7E}" destId="{0C23EC9B-A8F2-490E-A1C3-FBAE94AF7DEC}" srcOrd="0" destOrd="0" parTransId="{F41A0989-9467-4647-AEDC-667EEEBD7169}" sibTransId="{A0F77003-7B89-40E5-A757-8433370C962A}"/>
    <dgm:cxn modelId="{97A2C704-4271-4AF5-AAB4-D14E50AEEFBB}" srcId="{66F80C80-C58D-46E8-8B64-A2663570B7C4}" destId="{FD48C1BE-EAB3-40A2-B527-E73D7110DAEE}" srcOrd="0" destOrd="0" parTransId="{9E6618DB-2C33-4ED6-9B2A-BAA311B22693}" sibTransId="{4509678B-9B4C-4ED7-97A4-7BA1384A9906}"/>
    <dgm:cxn modelId="{9C1A5006-2456-4F89-B47C-73B829847F54}" srcId="{66F80C80-C58D-46E8-8B64-A2663570B7C4}" destId="{38C55008-4F7C-4E65-A437-C0FB5DDC7F6B}" srcOrd="1" destOrd="0" parTransId="{EA9C71DD-99A8-4739-8A69-9A441DE09D91}" sibTransId="{BA6A3B20-9A46-4537-B129-1860E26359EE}"/>
    <dgm:cxn modelId="{8EB7C53C-C5D1-4002-B487-E6AC019C629C}" type="presOf" srcId="{FD48C1BE-EAB3-40A2-B527-E73D7110DAEE}" destId="{DFB7FA33-B01D-4EDC-B2C8-0972848E896B}" srcOrd="1" destOrd="1" presId="urn:microsoft.com/office/officeart/2005/8/layout/vProcess5"/>
    <dgm:cxn modelId="{0524F019-48F3-4C8D-82BA-4989715E14D4}" type="presOf" srcId="{A0F77003-7B89-40E5-A757-8433370C962A}" destId="{41EDB949-3193-4CCF-BC1F-C0F83A919A45}" srcOrd="0" destOrd="0" presId="urn:microsoft.com/office/officeart/2005/8/layout/vProcess5"/>
    <dgm:cxn modelId="{9C7FD04B-FF16-48E0-B8C4-0AC709A85CAA}" srcId="{0C23EC9B-A8F2-490E-A1C3-FBAE94AF7DEC}" destId="{592790D8-CF1C-4D0E-92A4-3EC03CE6C4E0}" srcOrd="0" destOrd="0" parTransId="{D18BFC93-7F2C-4A16-A526-593B5068A6B5}" sibTransId="{F128711A-BA35-43AC-A96E-619E69EEACC5}"/>
    <dgm:cxn modelId="{E8FE80E7-6E8D-465D-8E17-5D4D941A649B}" type="presOf" srcId="{0C23EC9B-A8F2-490E-A1C3-FBAE94AF7DEC}" destId="{89F62F41-3FBC-43B6-A740-99BC5FEBD152}" srcOrd="0" destOrd="0" presId="urn:microsoft.com/office/officeart/2005/8/layout/vProcess5"/>
    <dgm:cxn modelId="{13230594-4ED1-4C2D-8EDC-9C16C92194E4}" srcId="{0C23EC9B-A8F2-490E-A1C3-FBAE94AF7DEC}" destId="{0C91F4C8-94EE-4A53-B326-909CCC912279}" srcOrd="1" destOrd="0" parTransId="{95F2B33D-2BC1-4C67-BC8D-D321F34BCDE3}" sibTransId="{BD9A6F83-2759-4FBA-AB5F-244B5680808E}"/>
    <dgm:cxn modelId="{CE9E1C7C-032D-4D36-A9E6-8F1ABDAF1A6B}" type="presOf" srcId="{BC5203B6-FA07-40BD-8757-ED53E944E11B}" destId="{0F050488-EFDE-430B-963E-E85ED473B34A}" srcOrd="0" destOrd="0" presId="urn:microsoft.com/office/officeart/2005/8/layout/vProcess5"/>
    <dgm:cxn modelId="{4737A8AF-60E6-4315-88BE-67791C54E930}" type="presParOf" srcId="{488F7035-9698-4C9B-9535-24EC2B4D9784}" destId="{BCCBCFA2-8796-4720-AEC0-4046E9E7BBE5}" srcOrd="0" destOrd="0" presId="urn:microsoft.com/office/officeart/2005/8/layout/vProcess5"/>
    <dgm:cxn modelId="{1627AC44-9A96-4F48-B9CF-2426DAB9A710}" type="presParOf" srcId="{488F7035-9698-4C9B-9535-24EC2B4D9784}" destId="{89F62F41-3FBC-43B6-A740-99BC5FEBD152}" srcOrd="1" destOrd="0" presId="urn:microsoft.com/office/officeart/2005/8/layout/vProcess5"/>
    <dgm:cxn modelId="{275996F6-9FBC-41CC-805B-B702183002F4}" type="presParOf" srcId="{488F7035-9698-4C9B-9535-24EC2B4D9784}" destId="{D77215A8-8BFF-4C39-9AC7-D4F6B6C3666C}" srcOrd="2" destOrd="0" presId="urn:microsoft.com/office/officeart/2005/8/layout/vProcess5"/>
    <dgm:cxn modelId="{48BB2A19-6A50-44A1-BB99-6A416F9606B4}" type="presParOf" srcId="{488F7035-9698-4C9B-9535-24EC2B4D9784}" destId="{8E9EE853-0FFE-4951-91DD-7FD231B601B8}" srcOrd="3" destOrd="0" presId="urn:microsoft.com/office/officeart/2005/8/layout/vProcess5"/>
    <dgm:cxn modelId="{303856AC-C5B0-4805-9607-65CC68AC5785}" type="presParOf" srcId="{488F7035-9698-4C9B-9535-24EC2B4D9784}" destId="{41EDB949-3193-4CCF-BC1F-C0F83A919A45}" srcOrd="4" destOrd="0" presId="urn:microsoft.com/office/officeart/2005/8/layout/vProcess5"/>
    <dgm:cxn modelId="{EF897B6B-1390-4B03-8540-028311D6F531}" type="presParOf" srcId="{488F7035-9698-4C9B-9535-24EC2B4D9784}" destId="{0F050488-EFDE-430B-963E-E85ED473B34A}" srcOrd="5" destOrd="0" presId="urn:microsoft.com/office/officeart/2005/8/layout/vProcess5"/>
    <dgm:cxn modelId="{9FFDB175-74C5-4B3D-AC04-826B52340EBE}" type="presParOf" srcId="{488F7035-9698-4C9B-9535-24EC2B4D9784}" destId="{A7AEC284-660D-4658-BA15-290F45E7A7D2}" srcOrd="6" destOrd="0" presId="urn:microsoft.com/office/officeart/2005/8/layout/vProcess5"/>
    <dgm:cxn modelId="{CC484CD2-56F9-474C-96B2-1F6C4480CE03}" type="presParOf" srcId="{488F7035-9698-4C9B-9535-24EC2B4D9784}" destId="{DFB7FA33-B01D-4EDC-B2C8-0972848E896B}" srcOrd="7" destOrd="0" presId="urn:microsoft.com/office/officeart/2005/8/layout/vProcess5"/>
    <dgm:cxn modelId="{962BB851-FCC0-46A2-A152-DAEB89A52C22}" type="presParOf" srcId="{488F7035-9698-4C9B-9535-24EC2B4D9784}" destId="{01BCD333-E25A-413E-9870-FC2C14E2338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37DEB-C8C8-4F2E-9977-195AB515CB61}" type="doc">
      <dgm:prSet loTypeId="urn:microsoft.com/office/officeart/2005/8/layout/chevron2" loCatId="list" qsTypeId="urn:microsoft.com/office/officeart/2005/8/quickstyle/simple1" qsCatId="simple" csTypeId="urn:microsoft.com/office/officeart/2005/8/colors/colorful1#18" csCatId="colorful" phldr="1"/>
      <dgm:spPr/>
      <dgm:t>
        <a:bodyPr/>
        <a:lstStyle/>
        <a:p>
          <a:endParaRPr lang="en-IN"/>
        </a:p>
      </dgm:t>
    </dgm:pt>
    <dgm:pt modelId="{D1C38EE5-0029-4531-A60B-657D2AC073D1}">
      <dgm:prSet custT="1"/>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dgm:spPr>
      <dgm:t>
        <a:bodyPr/>
        <a:lstStyle/>
        <a:p>
          <a:pPr rtl="0"/>
          <a:r>
            <a:rPr lang="en-US" sz="2000" dirty="0" smtClean="0">
              <a:latin typeface="Eras Bold ITC" pitchFamily="34" charset="0"/>
            </a:rPr>
            <a:t>Cardiac Pump Mechanism</a:t>
          </a:r>
          <a:endParaRPr lang="en-IN" sz="2000" dirty="0">
            <a:latin typeface="Eras Bold ITC" pitchFamily="34" charset="0"/>
          </a:endParaRPr>
        </a:p>
      </dgm:t>
    </dgm:pt>
    <dgm:pt modelId="{3ADFE1B1-54DE-4DCF-BE63-5BA4ABCF1CB3}" type="parTrans" cxnId="{03588AC0-2541-46A9-B4EB-4F747667FD5B}">
      <dgm:prSet/>
      <dgm:spPr/>
      <dgm:t>
        <a:bodyPr/>
        <a:lstStyle/>
        <a:p>
          <a:endParaRPr lang="en-IN"/>
        </a:p>
      </dgm:t>
    </dgm:pt>
    <dgm:pt modelId="{4F76B9A5-75BE-4310-96D5-470EC1755477}" type="sibTrans" cxnId="{03588AC0-2541-46A9-B4EB-4F747667FD5B}">
      <dgm:prSet/>
      <dgm:spPr/>
      <dgm:t>
        <a:bodyPr/>
        <a:lstStyle/>
        <a:p>
          <a:endParaRPr lang="en-IN"/>
        </a:p>
      </dgm:t>
    </dgm:pt>
    <dgm:pt modelId="{C2C9766D-5F41-43D5-B123-F5A22589031E}">
      <dgm:prSet custT="1"/>
      <dgm:spPr>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16200000" scaled="1"/>
          <a:tileRect/>
        </a:gradFill>
        <a:ln>
          <a:solidFill>
            <a:srgbClr val="007E39"/>
          </a:solidFill>
        </a:ln>
      </dgm:spPr>
      <dgm:t>
        <a:bodyPr/>
        <a:lstStyle/>
        <a:p>
          <a:pPr rtl="0"/>
          <a:r>
            <a:rPr lang="en-US" sz="2000" dirty="0" smtClean="0">
              <a:latin typeface="Eras Bold ITC" pitchFamily="34" charset="0"/>
            </a:rPr>
            <a:t>Thoracic Pump Mechanism</a:t>
          </a:r>
          <a:endParaRPr lang="en-US" sz="2000" dirty="0">
            <a:latin typeface="Eras Bold ITC" pitchFamily="34" charset="0"/>
          </a:endParaRPr>
        </a:p>
      </dgm:t>
    </dgm:pt>
    <dgm:pt modelId="{E9A1F12A-FD1C-417A-8CEA-9FB11D21BD8B}" type="parTrans" cxnId="{5386E24F-6C97-4FF7-8C75-93859EED7BFD}">
      <dgm:prSet/>
      <dgm:spPr/>
      <dgm:t>
        <a:bodyPr/>
        <a:lstStyle/>
        <a:p>
          <a:endParaRPr lang="en-IN"/>
        </a:p>
      </dgm:t>
    </dgm:pt>
    <dgm:pt modelId="{0EB0284E-5FCE-47AA-8E93-BF85383C94CB}" type="sibTrans" cxnId="{5386E24F-6C97-4FF7-8C75-93859EED7BFD}">
      <dgm:prSet/>
      <dgm:spPr/>
      <dgm:t>
        <a:bodyPr/>
        <a:lstStyle/>
        <a:p>
          <a:endParaRPr lang="en-IN"/>
        </a:p>
      </dgm:t>
    </dgm:pt>
    <dgm:pt modelId="{E426B25C-F578-44A8-A83F-1162894AC07F}">
      <dgm:prSet custT="1"/>
      <dgm:spPr>
        <a:ln>
          <a:solidFill>
            <a:srgbClr val="C00000"/>
          </a:solidFill>
        </a:ln>
      </dgm:spPr>
      <dgm:t>
        <a:bodyPr/>
        <a:lstStyle/>
        <a:p>
          <a:pPr rtl="0"/>
          <a:r>
            <a:rPr lang="en-US" sz="2000" dirty="0" smtClean="0">
              <a:solidFill>
                <a:srgbClr val="C00000"/>
              </a:solidFill>
              <a:latin typeface="Calibri" pitchFamily="34" charset="0"/>
            </a:rPr>
            <a:t>Blood is ejected as a direct result of compression of heart between sternum and vertebral column. </a:t>
          </a:r>
          <a:endParaRPr lang="en-IN" sz="2000" dirty="0">
            <a:solidFill>
              <a:srgbClr val="C00000"/>
            </a:solidFill>
            <a:latin typeface="Calibri" pitchFamily="34" charset="0"/>
          </a:endParaRPr>
        </a:p>
      </dgm:t>
    </dgm:pt>
    <dgm:pt modelId="{8EA52F75-EB66-4512-AFC3-90777B1E5285}" type="parTrans" cxnId="{BECC4BB5-9280-4254-940C-D7FAC8F38E7C}">
      <dgm:prSet/>
      <dgm:spPr/>
      <dgm:t>
        <a:bodyPr/>
        <a:lstStyle/>
        <a:p>
          <a:endParaRPr lang="en-IN"/>
        </a:p>
      </dgm:t>
    </dgm:pt>
    <dgm:pt modelId="{688867AE-9A11-4085-A5A2-AFD6E9550C5D}" type="sibTrans" cxnId="{BECC4BB5-9280-4254-940C-D7FAC8F38E7C}">
      <dgm:prSet/>
      <dgm:spPr/>
      <dgm:t>
        <a:bodyPr/>
        <a:lstStyle/>
        <a:p>
          <a:endParaRPr lang="en-IN"/>
        </a:p>
      </dgm:t>
    </dgm:pt>
    <dgm:pt modelId="{BF163501-96A7-42A9-9BC4-BF25EB97DB43}">
      <dgm:prSet custT="1"/>
      <dgm:spPr>
        <a:ln>
          <a:solidFill>
            <a:srgbClr val="007E39"/>
          </a:solidFill>
        </a:ln>
      </dgm:spPr>
      <dgm:t>
        <a:bodyPr/>
        <a:lstStyle/>
        <a:p>
          <a:pPr rtl="0"/>
          <a:r>
            <a:rPr lang="en-US" sz="2000" dirty="0" smtClean="0">
              <a:solidFill>
                <a:srgbClr val="007E39"/>
              </a:solidFill>
              <a:latin typeface="Calibri" pitchFamily="34" charset="0"/>
            </a:rPr>
            <a:t>Increasing </a:t>
          </a:r>
          <a:r>
            <a:rPr lang="en-US" sz="2000" dirty="0" err="1" smtClean="0">
              <a:solidFill>
                <a:srgbClr val="007E39"/>
              </a:solidFill>
              <a:latin typeface="Calibri" pitchFamily="34" charset="0"/>
            </a:rPr>
            <a:t>intrathoracic</a:t>
          </a:r>
          <a:r>
            <a:rPr lang="en-US" sz="2000" dirty="0" smtClean="0">
              <a:solidFill>
                <a:srgbClr val="007E39"/>
              </a:solidFill>
              <a:latin typeface="Calibri" pitchFamily="34" charset="0"/>
            </a:rPr>
            <a:t> pressure develops a peripheral </a:t>
          </a:r>
          <a:r>
            <a:rPr lang="en-US" sz="2000" dirty="0" err="1" smtClean="0">
              <a:solidFill>
                <a:srgbClr val="007E39"/>
              </a:solidFill>
              <a:latin typeface="Calibri" pitchFamily="34" charset="0"/>
            </a:rPr>
            <a:t>arteriovenous</a:t>
          </a:r>
          <a:r>
            <a:rPr lang="en-US" sz="2000" dirty="0" smtClean="0">
              <a:solidFill>
                <a:srgbClr val="007E39"/>
              </a:solidFill>
              <a:latin typeface="Calibri" pitchFamily="34" charset="0"/>
            </a:rPr>
            <a:t> pressure difference that permits blood to flow forward in </a:t>
          </a:r>
          <a:r>
            <a:rPr lang="en-US" sz="2000" dirty="0" err="1" smtClean="0">
              <a:solidFill>
                <a:srgbClr val="007E39"/>
              </a:solidFill>
              <a:latin typeface="Calibri" pitchFamily="34" charset="0"/>
            </a:rPr>
            <a:t>extrathoracic</a:t>
          </a:r>
          <a:r>
            <a:rPr lang="en-US" sz="2000" dirty="0" smtClean="0">
              <a:solidFill>
                <a:srgbClr val="007E39"/>
              </a:solidFill>
              <a:latin typeface="Calibri" pitchFamily="34" charset="0"/>
            </a:rPr>
            <a:t> vascular system. </a:t>
          </a:r>
          <a:endParaRPr lang="en-US" sz="2000" dirty="0">
            <a:solidFill>
              <a:srgbClr val="007E39"/>
            </a:solidFill>
            <a:latin typeface="Calibri" pitchFamily="34" charset="0"/>
          </a:endParaRPr>
        </a:p>
      </dgm:t>
    </dgm:pt>
    <dgm:pt modelId="{D556769D-A770-44DD-88CD-8BFFD1DF4D05}" type="parTrans" cxnId="{771E6D93-3683-411C-8DE7-84171783730C}">
      <dgm:prSet/>
      <dgm:spPr/>
      <dgm:t>
        <a:bodyPr/>
        <a:lstStyle/>
        <a:p>
          <a:endParaRPr lang="en-IN"/>
        </a:p>
      </dgm:t>
    </dgm:pt>
    <dgm:pt modelId="{31588C50-806E-40B9-998C-889B7A8269B2}" type="sibTrans" cxnId="{771E6D93-3683-411C-8DE7-84171783730C}">
      <dgm:prSet/>
      <dgm:spPr/>
      <dgm:t>
        <a:bodyPr/>
        <a:lstStyle/>
        <a:p>
          <a:endParaRPr lang="en-IN"/>
        </a:p>
      </dgm:t>
    </dgm:pt>
    <dgm:pt modelId="{791A939B-6198-4FC6-B77D-0D87047A6A21}" type="pres">
      <dgm:prSet presAssocID="{8E737DEB-C8C8-4F2E-9977-195AB515CB61}" presName="linearFlow" presStyleCnt="0">
        <dgm:presLayoutVars>
          <dgm:dir/>
          <dgm:animLvl val="lvl"/>
          <dgm:resizeHandles val="exact"/>
        </dgm:presLayoutVars>
      </dgm:prSet>
      <dgm:spPr/>
      <dgm:t>
        <a:bodyPr/>
        <a:lstStyle/>
        <a:p>
          <a:endParaRPr lang="en-IN"/>
        </a:p>
      </dgm:t>
    </dgm:pt>
    <dgm:pt modelId="{2C21F7FC-C1D8-4E88-810A-EF11BA6A983F}" type="pres">
      <dgm:prSet presAssocID="{D1C38EE5-0029-4531-A60B-657D2AC073D1}" presName="composite" presStyleCnt="0"/>
      <dgm:spPr/>
    </dgm:pt>
    <dgm:pt modelId="{A54C0D3F-0C50-4DB8-B7B8-A1ECBFC9F607}" type="pres">
      <dgm:prSet presAssocID="{D1C38EE5-0029-4531-A60B-657D2AC073D1}" presName="parentText" presStyleLbl="alignNode1" presStyleIdx="0" presStyleCnt="2">
        <dgm:presLayoutVars>
          <dgm:chMax val="1"/>
          <dgm:bulletEnabled val="1"/>
        </dgm:presLayoutVars>
      </dgm:prSet>
      <dgm:spPr/>
      <dgm:t>
        <a:bodyPr/>
        <a:lstStyle/>
        <a:p>
          <a:endParaRPr lang="en-IN"/>
        </a:p>
      </dgm:t>
    </dgm:pt>
    <dgm:pt modelId="{F4F018A8-FD8E-4DD3-A47B-0BD1D9E97A23}" type="pres">
      <dgm:prSet presAssocID="{D1C38EE5-0029-4531-A60B-657D2AC073D1}" presName="descendantText" presStyleLbl="alignAcc1" presStyleIdx="0" presStyleCnt="2">
        <dgm:presLayoutVars>
          <dgm:bulletEnabled val="1"/>
        </dgm:presLayoutVars>
      </dgm:prSet>
      <dgm:spPr/>
      <dgm:t>
        <a:bodyPr/>
        <a:lstStyle/>
        <a:p>
          <a:endParaRPr lang="en-IN"/>
        </a:p>
      </dgm:t>
    </dgm:pt>
    <dgm:pt modelId="{C47E953F-81D7-436B-97C3-005D8C41564B}" type="pres">
      <dgm:prSet presAssocID="{4F76B9A5-75BE-4310-96D5-470EC1755477}" presName="sp" presStyleCnt="0"/>
      <dgm:spPr/>
    </dgm:pt>
    <dgm:pt modelId="{7DB80073-3326-47CF-BC36-A2732F95195C}" type="pres">
      <dgm:prSet presAssocID="{C2C9766D-5F41-43D5-B123-F5A22589031E}" presName="composite" presStyleCnt="0"/>
      <dgm:spPr/>
    </dgm:pt>
    <dgm:pt modelId="{5B9AACEF-0EAB-4695-A8C5-54D57C6AC067}" type="pres">
      <dgm:prSet presAssocID="{C2C9766D-5F41-43D5-B123-F5A22589031E}" presName="parentText" presStyleLbl="alignNode1" presStyleIdx="1" presStyleCnt="2">
        <dgm:presLayoutVars>
          <dgm:chMax val="1"/>
          <dgm:bulletEnabled val="1"/>
        </dgm:presLayoutVars>
      </dgm:prSet>
      <dgm:spPr/>
      <dgm:t>
        <a:bodyPr/>
        <a:lstStyle/>
        <a:p>
          <a:endParaRPr lang="en-IN"/>
        </a:p>
      </dgm:t>
    </dgm:pt>
    <dgm:pt modelId="{97F35192-2A07-4204-8F53-B98C99432DC4}" type="pres">
      <dgm:prSet presAssocID="{C2C9766D-5F41-43D5-B123-F5A22589031E}" presName="descendantText" presStyleLbl="alignAcc1" presStyleIdx="1" presStyleCnt="2">
        <dgm:presLayoutVars>
          <dgm:bulletEnabled val="1"/>
        </dgm:presLayoutVars>
      </dgm:prSet>
      <dgm:spPr/>
      <dgm:t>
        <a:bodyPr/>
        <a:lstStyle/>
        <a:p>
          <a:endParaRPr lang="en-IN"/>
        </a:p>
      </dgm:t>
    </dgm:pt>
  </dgm:ptLst>
  <dgm:cxnLst>
    <dgm:cxn modelId="{44934F01-045A-4D04-A5D5-FEE4156C7D97}" type="presOf" srcId="{E426B25C-F578-44A8-A83F-1162894AC07F}" destId="{F4F018A8-FD8E-4DD3-A47B-0BD1D9E97A23}" srcOrd="0" destOrd="0" presId="urn:microsoft.com/office/officeart/2005/8/layout/chevron2"/>
    <dgm:cxn modelId="{BECC4BB5-9280-4254-940C-D7FAC8F38E7C}" srcId="{D1C38EE5-0029-4531-A60B-657D2AC073D1}" destId="{E426B25C-F578-44A8-A83F-1162894AC07F}" srcOrd="0" destOrd="0" parTransId="{8EA52F75-EB66-4512-AFC3-90777B1E5285}" sibTransId="{688867AE-9A11-4085-A5A2-AFD6E9550C5D}"/>
    <dgm:cxn modelId="{771E6D93-3683-411C-8DE7-84171783730C}" srcId="{C2C9766D-5F41-43D5-B123-F5A22589031E}" destId="{BF163501-96A7-42A9-9BC4-BF25EB97DB43}" srcOrd="0" destOrd="0" parTransId="{D556769D-A770-44DD-88CD-8BFFD1DF4D05}" sibTransId="{31588C50-806E-40B9-998C-889B7A8269B2}"/>
    <dgm:cxn modelId="{BFCF83C0-50D2-471D-91D9-A159C52CDACA}" type="presOf" srcId="{8E737DEB-C8C8-4F2E-9977-195AB515CB61}" destId="{791A939B-6198-4FC6-B77D-0D87047A6A21}" srcOrd="0" destOrd="0" presId="urn:microsoft.com/office/officeart/2005/8/layout/chevron2"/>
    <dgm:cxn modelId="{5386E24F-6C97-4FF7-8C75-93859EED7BFD}" srcId="{8E737DEB-C8C8-4F2E-9977-195AB515CB61}" destId="{C2C9766D-5F41-43D5-B123-F5A22589031E}" srcOrd="1" destOrd="0" parTransId="{E9A1F12A-FD1C-417A-8CEA-9FB11D21BD8B}" sibTransId="{0EB0284E-5FCE-47AA-8E93-BF85383C94CB}"/>
    <dgm:cxn modelId="{8B5D387E-BDCC-4434-A460-E39547E3CCEF}" type="presOf" srcId="{D1C38EE5-0029-4531-A60B-657D2AC073D1}" destId="{A54C0D3F-0C50-4DB8-B7B8-A1ECBFC9F607}" srcOrd="0" destOrd="0" presId="urn:microsoft.com/office/officeart/2005/8/layout/chevron2"/>
    <dgm:cxn modelId="{59E37414-7A92-41CF-B6B5-D88A3DDEDE6A}" type="presOf" srcId="{C2C9766D-5F41-43D5-B123-F5A22589031E}" destId="{5B9AACEF-0EAB-4695-A8C5-54D57C6AC067}" srcOrd="0" destOrd="0" presId="urn:microsoft.com/office/officeart/2005/8/layout/chevron2"/>
    <dgm:cxn modelId="{03588AC0-2541-46A9-B4EB-4F747667FD5B}" srcId="{8E737DEB-C8C8-4F2E-9977-195AB515CB61}" destId="{D1C38EE5-0029-4531-A60B-657D2AC073D1}" srcOrd="0" destOrd="0" parTransId="{3ADFE1B1-54DE-4DCF-BE63-5BA4ABCF1CB3}" sibTransId="{4F76B9A5-75BE-4310-96D5-470EC1755477}"/>
    <dgm:cxn modelId="{0F8AD355-2CEE-45A3-9681-F262D32A12EE}" type="presOf" srcId="{BF163501-96A7-42A9-9BC4-BF25EB97DB43}" destId="{97F35192-2A07-4204-8F53-B98C99432DC4}" srcOrd="0" destOrd="0" presId="urn:microsoft.com/office/officeart/2005/8/layout/chevron2"/>
    <dgm:cxn modelId="{24DDF9D9-739B-4186-A6DA-B0A74116E026}" type="presParOf" srcId="{791A939B-6198-4FC6-B77D-0D87047A6A21}" destId="{2C21F7FC-C1D8-4E88-810A-EF11BA6A983F}" srcOrd="0" destOrd="0" presId="urn:microsoft.com/office/officeart/2005/8/layout/chevron2"/>
    <dgm:cxn modelId="{3E7BD31D-E19D-4EB7-ADE9-EEB6347F58F3}" type="presParOf" srcId="{2C21F7FC-C1D8-4E88-810A-EF11BA6A983F}" destId="{A54C0D3F-0C50-4DB8-B7B8-A1ECBFC9F607}" srcOrd="0" destOrd="0" presId="urn:microsoft.com/office/officeart/2005/8/layout/chevron2"/>
    <dgm:cxn modelId="{D9F73E8F-19C4-4D4F-87FD-2598868AAC79}" type="presParOf" srcId="{2C21F7FC-C1D8-4E88-810A-EF11BA6A983F}" destId="{F4F018A8-FD8E-4DD3-A47B-0BD1D9E97A23}" srcOrd="1" destOrd="0" presId="urn:microsoft.com/office/officeart/2005/8/layout/chevron2"/>
    <dgm:cxn modelId="{699926E2-BAF6-4247-A011-043C1810A6DE}" type="presParOf" srcId="{791A939B-6198-4FC6-B77D-0D87047A6A21}" destId="{C47E953F-81D7-436B-97C3-005D8C41564B}" srcOrd="1" destOrd="0" presId="urn:microsoft.com/office/officeart/2005/8/layout/chevron2"/>
    <dgm:cxn modelId="{7373CC25-F02D-476A-BE5F-FC2612843DD2}" type="presParOf" srcId="{791A939B-6198-4FC6-B77D-0D87047A6A21}" destId="{7DB80073-3326-47CF-BC36-A2732F95195C}" srcOrd="2" destOrd="0" presId="urn:microsoft.com/office/officeart/2005/8/layout/chevron2"/>
    <dgm:cxn modelId="{7E7FDA3F-3126-454D-B358-1FE58C25B832}" type="presParOf" srcId="{7DB80073-3326-47CF-BC36-A2732F95195C}" destId="{5B9AACEF-0EAB-4695-A8C5-54D57C6AC067}" srcOrd="0" destOrd="0" presId="urn:microsoft.com/office/officeart/2005/8/layout/chevron2"/>
    <dgm:cxn modelId="{CED2679C-E5F0-4857-B10B-077D09F01E65}" type="presParOf" srcId="{7DB80073-3326-47CF-BC36-A2732F95195C}" destId="{97F35192-2A07-4204-8F53-B98C99432DC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996BA-A621-4A8D-94CD-A8A1ABD765D3}" type="doc">
      <dgm:prSet loTypeId="urn:microsoft.com/office/officeart/2005/8/layout/lProcess3" loCatId="process" qsTypeId="urn:microsoft.com/office/officeart/2005/8/quickstyle/simple1" qsCatId="simple" csTypeId="urn:microsoft.com/office/officeart/2005/8/colors/colorful1#20" csCatId="colorful" phldr="1"/>
      <dgm:spPr/>
      <dgm:t>
        <a:bodyPr/>
        <a:lstStyle/>
        <a:p>
          <a:endParaRPr lang="en-IN"/>
        </a:p>
      </dgm:t>
    </dgm:pt>
    <dgm:pt modelId="{14291276-59FB-483E-99A7-F33188616A84}">
      <dgm:prSet custT="1"/>
      <dgm:spPr/>
      <dgm:t>
        <a:bodyPr/>
        <a:lstStyle/>
        <a:p>
          <a:pPr rtl="0"/>
          <a:r>
            <a:rPr lang="en-US" sz="2400" b="1" dirty="0" smtClean="0">
              <a:latin typeface="Calibri" pitchFamily="34" charset="0"/>
            </a:rPr>
            <a:t>Peripheral</a:t>
          </a:r>
          <a:endParaRPr lang="en-US" sz="2400" b="1" dirty="0">
            <a:latin typeface="Calibri" pitchFamily="34" charset="0"/>
          </a:endParaRPr>
        </a:p>
      </dgm:t>
    </dgm:pt>
    <dgm:pt modelId="{030A87DD-7B6D-4CA2-8974-0249D1434429}" type="parTrans" cxnId="{CF2E0A08-5D31-40ED-A1E8-1F6D3B96669A}">
      <dgm:prSet/>
      <dgm:spPr/>
      <dgm:t>
        <a:bodyPr/>
        <a:lstStyle/>
        <a:p>
          <a:endParaRPr lang="en-IN">
            <a:latin typeface="Calibri" pitchFamily="34" charset="0"/>
          </a:endParaRPr>
        </a:p>
      </dgm:t>
    </dgm:pt>
    <dgm:pt modelId="{0D004110-CD37-4E9D-BDB8-C267C2706F34}" type="sibTrans" cxnId="{CF2E0A08-5D31-40ED-A1E8-1F6D3B96669A}">
      <dgm:prSet/>
      <dgm:spPr/>
      <dgm:t>
        <a:bodyPr/>
        <a:lstStyle/>
        <a:p>
          <a:endParaRPr lang="en-IN">
            <a:latin typeface="Calibri" pitchFamily="34" charset="0"/>
          </a:endParaRPr>
        </a:p>
      </dgm:t>
    </dgm:pt>
    <dgm:pt modelId="{EC787EE7-0472-4C97-AB09-0B279F36905A}">
      <dgm:prSet custT="1"/>
      <dgm:spPr/>
      <dgm:t>
        <a:bodyPr/>
        <a:lstStyle/>
        <a:p>
          <a:pPr rtl="0"/>
          <a:r>
            <a:rPr lang="en-US" sz="1400" b="0" dirty="0" smtClean="0">
              <a:latin typeface="Calibri" pitchFamily="34" charset="0"/>
            </a:rPr>
            <a:t>Preferred site as </a:t>
          </a:r>
          <a:r>
            <a:rPr lang="en-US" sz="1400" b="0" dirty="0" err="1" smtClean="0">
              <a:latin typeface="Calibri" pitchFamily="34" charset="0"/>
            </a:rPr>
            <a:t>cannulation</a:t>
          </a:r>
          <a:r>
            <a:rPr lang="en-US" sz="1400" b="0" dirty="0" smtClean="0">
              <a:latin typeface="Calibri" pitchFamily="34" charset="0"/>
            </a:rPr>
            <a:t> does not hinder CPR.</a:t>
          </a:r>
          <a:endParaRPr lang="en-IN" sz="1400" b="0" dirty="0">
            <a:latin typeface="Calibri" pitchFamily="34" charset="0"/>
          </a:endParaRPr>
        </a:p>
      </dgm:t>
    </dgm:pt>
    <dgm:pt modelId="{3DCCB0ED-609C-43BA-9D9D-DB9ACE00C90A}" type="parTrans" cxnId="{6C0ADF4A-4D5F-4799-9441-873678818779}">
      <dgm:prSet/>
      <dgm:spPr/>
      <dgm:t>
        <a:bodyPr/>
        <a:lstStyle/>
        <a:p>
          <a:endParaRPr lang="en-IN">
            <a:latin typeface="Calibri" pitchFamily="34" charset="0"/>
          </a:endParaRPr>
        </a:p>
      </dgm:t>
    </dgm:pt>
    <dgm:pt modelId="{6AF3723C-7864-48C1-B157-3D402EBFE2E5}" type="sibTrans" cxnId="{6C0ADF4A-4D5F-4799-9441-873678818779}">
      <dgm:prSet/>
      <dgm:spPr/>
      <dgm:t>
        <a:bodyPr/>
        <a:lstStyle/>
        <a:p>
          <a:endParaRPr lang="en-IN">
            <a:latin typeface="Calibri" pitchFamily="34" charset="0"/>
          </a:endParaRPr>
        </a:p>
      </dgm:t>
    </dgm:pt>
    <dgm:pt modelId="{26E1E658-3368-41B2-BF94-F36688C4F4E3}">
      <dgm:prSet custT="1"/>
      <dgm:spPr/>
      <dgm:t>
        <a:bodyPr/>
        <a:lstStyle/>
        <a:p>
          <a:pPr rtl="0"/>
          <a:r>
            <a:rPr lang="en-US" sz="1400" dirty="0" smtClean="0">
              <a:latin typeface="Calibri" pitchFamily="34" charset="0"/>
            </a:rPr>
            <a:t>Drugs are given as bolus followed by 20 ml of intravenous fluid and extremity elevated for 10 to 20 seconds.</a:t>
          </a:r>
          <a:endParaRPr lang="en-IN" sz="1400" dirty="0">
            <a:latin typeface="Calibri" pitchFamily="34" charset="0"/>
          </a:endParaRPr>
        </a:p>
      </dgm:t>
    </dgm:pt>
    <dgm:pt modelId="{69498A7C-BCB4-4CA4-B78A-210305FC21A5}" type="parTrans" cxnId="{C8F45568-E541-4BFB-B6C5-07AF8A0FCB10}">
      <dgm:prSet/>
      <dgm:spPr/>
      <dgm:t>
        <a:bodyPr/>
        <a:lstStyle/>
        <a:p>
          <a:endParaRPr lang="en-IN">
            <a:latin typeface="Calibri" pitchFamily="34" charset="0"/>
          </a:endParaRPr>
        </a:p>
      </dgm:t>
    </dgm:pt>
    <dgm:pt modelId="{D620AAC1-8945-4A28-A965-F21BC4B16647}" type="sibTrans" cxnId="{C8F45568-E541-4BFB-B6C5-07AF8A0FCB10}">
      <dgm:prSet/>
      <dgm:spPr/>
      <dgm:t>
        <a:bodyPr/>
        <a:lstStyle/>
        <a:p>
          <a:endParaRPr lang="en-IN">
            <a:latin typeface="Calibri" pitchFamily="34" charset="0"/>
          </a:endParaRPr>
        </a:p>
      </dgm:t>
    </dgm:pt>
    <dgm:pt modelId="{00D8B84B-2410-44F1-BD99-13D9A323EC0A}">
      <dgm:prSet custT="1"/>
      <dgm:spPr/>
      <dgm:t>
        <a:bodyPr/>
        <a:lstStyle/>
        <a:p>
          <a:pPr rtl="0"/>
          <a:r>
            <a:rPr lang="en-US" sz="2400" b="1" dirty="0" err="1" smtClean="0">
              <a:latin typeface="Calibri" pitchFamily="34" charset="0"/>
            </a:rPr>
            <a:t>Intraosseous</a:t>
          </a:r>
          <a:endParaRPr lang="en-US" sz="2400" b="1" dirty="0">
            <a:latin typeface="Calibri" pitchFamily="34" charset="0"/>
          </a:endParaRPr>
        </a:p>
      </dgm:t>
    </dgm:pt>
    <dgm:pt modelId="{571AC25A-15ED-43AA-81D0-B3CFF47B5551}" type="parTrans" cxnId="{8E7C11E7-8B26-46EF-9DE3-B91A3583E0F6}">
      <dgm:prSet/>
      <dgm:spPr/>
      <dgm:t>
        <a:bodyPr/>
        <a:lstStyle/>
        <a:p>
          <a:endParaRPr lang="en-IN">
            <a:latin typeface="Calibri" pitchFamily="34" charset="0"/>
          </a:endParaRPr>
        </a:p>
      </dgm:t>
    </dgm:pt>
    <dgm:pt modelId="{98A6F5B7-4BD9-44AF-8A64-25A6C2E94491}" type="sibTrans" cxnId="{8E7C11E7-8B26-46EF-9DE3-B91A3583E0F6}">
      <dgm:prSet/>
      <dgm:spPr/>
      <dgm:t>
        <a:bodyPr/>
        <a:lstStyle/>
        <a:p>
          <a:endParaRPr lang="en-IN">
            <a:latin typeface="Calibri" pitchFamily="34" charset="0"/>
          </a:endParaRPr>
        </a:p>
      </dgm:t>
    </dgm:pt>
    <dgm:pt modelId="{D6711831-A62E-43DA-820A-681D66F9CF0F}">
      <dgm:prSet custT="1"/>
      <dgm:spPr/>
      <dgm:t>
        <a:bodyPr/>
        <a:lstStyle/>
        <a:p>
          <a:pPr rtl="0"/>
          <a:r>
            <a:rPr lang="en-US" sz="1400" dirty="0" smtClean="0">
              <a:latin typeface="Calibri" pitchFamily="34" charset="0"/>
            </a:rPr>
            <a:t>Drug is delivered by puncturing the marrow cavity (usually in the sternum)</a:t>
          </a:r>
          <a:endParaRPr lang="en-IN" sz="1400" dirty="0">
            <a:latin typeface="Calibri" pitchFamily="34" charset="0"/>
          </a:endParaRPr>
        </a:p>
      </dgm:t>
    </dgm:pt>
    <dgm:pt modelId="{675683FB-C12D-4649-A5BB-F64DFC27706C}" type="parTrans" cxnId="{4F845D7E-E46F-4B11-A786-7073C474D4CF}">
      <dgm:prSet/>
      <dgm:spPr/>
      <dgm:t>
        <a:bodyPr/>
        <a:lstStyle/>
        <a:p>
          <a:endParaRPr lang="en-IN">
            <a:latin typeface="Calibri" pitchFamily="34" charset="0"/>
          </a:endParaRPr>
        </a:p>
      </dgm:t>
    </dgm:pt>
    <dgm:pt modelId="{DCDD5B59-0CDE-4C70-A9A7-DF1A405CAF36}" type="sibTrans" cxnId="{4F845D7E-E46F-4B11-A786-7073C474D4CF}">
      <dgm:prSet/>
      <dgm:spPr/>
      <dgm:t>
        <a:bodyPr/>
        <a:lstStyle/>
        <a:p>
          <a:endParaRPr lang="en-IN">
            <a:latin typeface="Calibri" pitchFamily="34" charset="0"/>
          </a:endParaRPr>
        </a:p>
      </dgm:t>
    </dgm:pt>
    <dgm:pt modelId="{B7623182-E719-40B3-947C-51F399066B07}">
      <dgm:prSet custT="1"/>
      <dgm:spPr/>
      <dgm:t>
        <a:bodyPr/>
        <a:lstStyle/>
        <a:p>
          <a:pPr rtl="0"/>
          <a:r>
            <a:rPr lang="en-US" sz="2400" b="1" dirty="0" err="1" smtClean="0">
              <a:latin typeface="Calibri" pitchFamily="34" charset="0"/>
            </a:rPr>
            <a:t>Endotracheal</a:t>
          </a:r>
          <a:endParaRPr lang="en-US" sz="2400" b="1" dirty="0">
            <a:latin typeface="Calibri" pitchFamily="34" charset="0"/>
          </a:endParaRPr>
        </a:p>
      </dgm:t>
    </dgm:pt>
    <dgm:pt modelId="{6EB38833-F60B-4BE6-BDEF-732FFED7800C}" type="parTrans" cxnId="{E9C2A2A6-B5D8-4C6E-B344-F5645F880166}">
      <dgm:prSet/>
      <dgm:spPr/>
      <dgm:t>
        <a:bodyPr/>
        <a:lstStyle/>
        <a:p>
          <a:endParaRPr lang="en-IN">
            <a:latin typeface="Calibri" pitchFamily="34" charset="0"/>
          </a:endParaRPr>
        </a:p>
      </dgm:t>
    </dgm:pt>
    <dgm:pt modelId="{C23C4157-2BE9-4CB0-9C33-AEA33B8A3B6C}" type="sibTrans" cxnId="{E9C2A2A6-B5D8-4C6E-B344-F5645F880166}">
      <dgm:prSet/>
      <dgm:spPr/>
      <dgm:t>
        <a:bodyPr/>
        <a:lstStyle/>
        <a:p>
          <a:endParaRPr lang="en-IN">
            <a:latin typeface="Calibri" pitchFamily="34" charset="0"/>
          </a:endParaRPr>
        </a:p>
      </dgm:t>
    </dgm:pt>
    <dgm:pt modelId="{D5D64F67-DCEF-4167-8613-5C93AF93DE16}">
      <dgm:prSet custT="1"/>
      <dgm:spPr/>
      <dgm:t>
        <a:bodyPr/>
        <a:lstStyle/>
        <a:p>
          <a:pPr rtl="0"/>
          <a:r>
            <a:rPr lang="en-US" sz="1400" dirty="0" smtClean="0">
              <a:latin typeface="Calibri" pitchFamily="34" charset="0"/>
            </a:rPr>
            <a:t>Atropine, Epinephrine, Vasopressin and </a:t>
          </a:r>
          <a:r>
            <a:rPr lang="en-US" sz="1400" dirty="0" err="1" smtClean="0">
              <a:latin typeface="Calibri" pitchFamily="34" charset="0"/>
            </a:rPr>
            <a:t>Lidocaine</a:t>
          </a:r>
          <a:r>
            <a:rPr lang="en-US" sz="1400" dirty="0" smtClean="0">
              <a:latin typeface="Calibri" pitchFamily="34" charset="0"/>
            </a:rPr>
            <a:t> can be given.</a:t>
          </a:r>
          <a:endParaRPr lang="en-IN" sz="1400" dirty="0">
            <a:latin typeface="Calibri" pitchFamily="34" charset="0"/>
          </a:endParaRPr>
        </a:p>
      </dgm:t>
    </dgm:pt>
    <dgm:pt modelId="{F63B26F4-E0F2-405A-B7DE-540436DA2161}" type="parTrans" cxnId="{4304A19B-598D-4DA9-9AF8-5EE7B2619380}">
      <dgm:prSet/>
      <dgm:spPr/>
      <dgm:t>
        <a:bodyPr/>
        <a:lstStyle/>
        <a:p>
          <a:endParaRPr lang="en-IN">
            <a:latin typeface="Calibri" pitchFamily="34" charset="0"/>
          </a:endParaRPr>
        </a:p>
      </dgm:t>
    </dgm:pt>
    <dgm:pt modelId="{FFA2757C-68AA-4E68-AED0-EF502ED0CAEA}" type="sibTrans" cxnId="{4304A19B-598D-4DA9-9AF8-5EE7B2619380}">
      <dgm:prSet/>
      <dgm:spPr/>
      <dgm:t>
        <a:bodyPr/>
        <a:lstStyle/>
        <a:p>
          <a:endParaRPr lang="en-IN">
            <a:latin typeface="Calibri" pitchFamily="34" charset="0"/>
          </a:endParaRPr>
        </a:p>
      </dgm:t>
    </dgm:pt>
    <dgm:pt modelId="{8A321108-8D5F-42B1-8359-BF7F45107A82}">
      <dgm:prSet custT="1"/>
      <dgm:spPr/>
      <dgm:t>
        <a:bodyPr/>
        <a:lstStyle/>
        <a:p>
          <a:pPr rtl="0"/>
          <a:r>
            <a:rPr lang="en-US" sz="1400" dirty="0" smtClean="0">
              <a:latin typeface="Calibri" pitchFamily="34" charset="0"/>
            </a:rPr>
            <a:t>Dose should be 2 to 2.5 times the recommended intravenous dose</a:t>
          </a:r>
          <a:endParaRPr lang="en-IN" sz="1400" dirty="0">
            <a:latin typeface="Calibri" pitchFamily="34" charset="0"/>
          </a:endParaRPr>
        </a:p>
      </dgm:t>
    </dgm:pt>
    <dgm:pt modelId="{625ABEC8-37E0-40B0-B829-B054AA97A5F8}" type="parTrans" cxnId="{D2A9323A-C1A0-4A23-9E73-28F10ABFD8EF}">
      <dgm:prSet/>
      <dgm:spPr/>
      <dgm:t>
        <a:bodyPr/>
        <a:lstStyle/>
        <a:p>
          <a:endParaRPr lang="en-IN">
            <a:latin typeface="Calibri" pitchFamily="34" charset="0"/>
          </a:endParaRPr>
        </a:p>
      </dgm:t>
    </dgm:pt>
    <dgm:pt modelId="{F721D395-1835-4E7B-8C3D-751DCF8E97C7}" type="sibTrans" cxnId="{D2A9323A-C1A0-4A23-9E73-28F10ABFD8EF}">
      <dgm:prSet/>
      <dgm:spPr/>
      <dgm:t>
        <a:bodyPr/>
        <a:lstStyle/>
        <a:p>
          <a:endParaRPr lang="en-IN">
            <a:latin typeface="Calibri" pitchFamily="34" charset="0"/>
          </a:endParaRPr>
        </a:p>
      </dgm:t>
    </dgm:pt>
    <dgm:pt modelId="{3ED7E610-F661-462F-A0C9-D1BF5A300E6A}">
      <dgm:prSet/>
      <dgm:spPr/>
      <dgm:t>
        <a:bodyPr/>
        <a:lstStyle/>
        <a:p>
          <a:pPr rtl="0"/>
          <a:r>
            <a:rPr lang="en-US" dirty="0" smtClean="0">
              <a:latin typeface="Calibri" pitchFamily="34" charset="0"/>
            </a:rPr>
            <a:t>All drug should be diluted into 10 ml of water or isotonic saline.</a:t>
          </a:r>
          <a:endParaRPr lang="en-IN" dirty="0">
            <a:latin typeface="Calibri" pitchFamily="34" charset="0"/>
          </a:endParaRPr>
        </a:p>
      </dgm:t>
    </dgm:pt>
    <dgm:pt modelId="{71444FD5-1006-4687-B4B2-1EA83FB0287B}" type="parTrans" cxnId="{81C9F135-F257-4256-B022-3E4BB75D44EA}">
      <dgm:prSet/>
      <dgm:spPr/>
      <dgm:t>
        <a:bodyPr/>
        <a:lstStyle/>
        <a:p>
          <a:endParaRPr lang="en-IN">
            <a:latin typeface="Calibri" pitchFamily="34" charset="0"/>
          </a:endParaRPr>
        </a:p>
      </dgm:t>
    </dgm:pt>
    <dgm:pt modelId="{BB5D2F36-01F9-423C-818C-24169AD9476E}" type="sibTrans" cxnId="{81C9F135-F257-4256-B022-3E4BB75D44EA}">
      <dgm:prSet/>
      <dgm:spPr/>
      <dgm:t>
        <a:bodyPr/>
        <a:lstStyle/>
        <a:p>
          <a:endParaRPr lang="en-IN">
            <a:latin typeface="Calibri" pitchFamily="34" charset="0"/>
          </a:endParaRPr>
        </a:p>
      </dgm:t>
    </dgm:pt>
    <dgm:pt modelId="{E92E609D-70CD-440B-8EFC-267899C0BE17}" type="pres">
      <dgm:prSet presAssocID="{D2A996BA-A621-4A8D-94CD-A8A1ABD765D3}" presName="Name0" presStyleCnt="0">
        <dgm:presLayoutVars>
          <dgm:chPref val="3"/>
          <dgm:dir/>
          <dgm:animLvl val="lvl"/>
          <dgm:resizeHandles/>
        </dgm:presLayoutVars>
      </dgm:prSet>
      <dgm:spPr/>
      <dgm:t>
        <a:bodyPr/>
        <a:lstStyle/>
        <a:p>
          <a:endParaRPr lang="en-IN"/>
        </a:p>
      </dgm:t>
    </dgm:pt>
    <dgm:pt modelId="{8AC1EF58-B1B2-4027-9627-3FD1B4562A99}" type="pres">
      <dgm:prSet presAssocID="{14291276-59FB-483E-99A7-F33188616A84}" presName="horFlow" presStyleCnt="0"/>
      <dgm:spPr/>
    </dgm:pt>
    <dgm:pt modelId="{A6680A6F-8947-4FB5-87A0-95480841C27C}" type="pres">
      <dgm:prSet presAssocID="{14291276-59FB-483E-99A7-F33188616A84}" presName="bigChev" presStyleLbl="node1" presStyleIdx="0" presStyleCnt="3"/>
      <dgm:spPr/>
      <dgm:t>
        <a:bodyPr/>
        <a:lstStyle/>
        <a:p>
          <a:endParaRPr lang="en-IN"/>
        </a:p>
      </dgm:t>
    </dgm:pt>
    <dgm:pt modelId="{45EB32B3-D787-4646-B57A-8529DE191CF2}" type="pres">
      <dgm:prSet presAssocID="{3DCCB0ED-609C-43BA-9D9D-DB9ACE00C90A}" presName="parTrans" presStyleCnt="0"/>
      <dgm:spPr/>
    </dgm:pt>
    <dgm:pt modelId="{7D48D7FD-2AD9-470C-BCFB-D5D47CD979E2}" type="pres">
      <dgm:prSet presAssocID="{EC787EE7-0472-4C97-AB09-0B279F36905A}" presName="node" presStyleLbl="alignAccFollowNode1" presStyleIdx="0" presStyleCnt="6">
        <dgm:presLayoutVars>
          <dgm:bulletEnabled val="1"/>
        </dgm:presLayoutVars>
      </dgm:prSet>
      <dgm:spPr/>
      <dgm:t>
        <a:bodyPr/>
        <a:lstStyle/>
        <a:p>
          <a:endParaRPr lang="en-IN"/>
        </a:p>
      </dgm:t>
    </dgm:pt>
    <dgm:pt modelId="{F6B7A16E-6894-409C-8B5D-FA0F9D72380C}" type="pres">
      <dgm:prSet presAssocID="{6AF3723C-7864-48C1-B157-3D402EBFE2E5}" presName="sibTrans" presStyleCnt="0"/>
      <dgm:spPr/>
    </dgm:pt>
    <dgm:pt modelId="{B5F299B2-7983-4097-9675-2B0BB8D7219D}" type="pres">
      <dgm:prSet presAssocID="{26E1E658-3368-41B2-BF94-F36688C4F4E3}" presName="node" presStyleLbl="alignAccFollowNode1" presStyleIdx="1" presStyleCnt="6" custScaleX="147021">
        <dgm:presLayoutVars>
          <dgm:bulletEnabled val="1"/>
        </dgm:presLayoutVars>
      </dgm:prSet>
      <dgm:spPr/>
      <dgm:t>
        <a:bodyPr/>
        <a:lstStyle/>
        <a:p>
          <a:endParaRPr lang="en-IN"/>
        </a:p>
      </dgm:t>
    </dgm:pt>
    <dgm:pt modelId="{1AA68370-9F60-4464-8515-4D19E78F1142}" type="pres">
      <dgm:prSet presAssocID="{14291276-59FB-483E-99A7-F33188616A84}" presName="vSp" presStyleCnt="0"/>
      <dgm:spPr/>
    </dgm:pt>
    <dgm:pt modelId="{11ADCB94-C32B-41C4-8A47-27B8E1233148}" type="pres">
      <dgm:prSet presAssocID="{00D8B84B-2410-44F1-BD99-13D9A323EC0A}" presName="horFlow" presStyleCnt="0"/>
      <dgm:spPr/>
    </dgm:pt>
    <dgm:pt modelId="{629F6BD2-D8B0-4D33-9ADE-252C6448BA29}" type="pres">
      <dgm:prSet presAssocID="{00D8B84B-2410-44F1-BD99-13D9A323EC0A}" presName="bigChev" presStyleLbl="node1" presStyleIdx="1" presStyleCnt="3"/>
      <dgm:spPr/>
      <dgm:t>
        <a:bodyPr/>
        <a:lstStyle/>
        <a:p>
          <a:endParaRPr lang="en-IN"/>
        </a:p>
      </dgm:t>
    </dgm:pt>
    <dgm:pt modelId="{7A10E4E7-BE8D-4146-8814-8223AAB1F6D9}" type="pres">
      <dgm:prSet presAssocID="{675683FB-C12D-4649-A5BB-F64DFC27706C}" presName="parTrans" presStyleCnt="0"/>
      <dgm:spPr/>
    </dgm:pt>
    <dgm:pt modelId="{4719D480-3EC6-48BD-98C0-7A7F905382AF}" type="pres">
      <dgm:prSet presAssocID="{D6711831-A62E-43DA-820A-681D66F9CF0F}" presName="node" presStyleLbl="alignAccFollowNode1" presStyleIdx="2" presStyleCnt="6" custScaleX="139933">
        <dgm:presLayoutVars>
          <dgm:bulletEnabled val="1"/>
        </dgm:presLayoutVars>
      </dgm:prSet>
      <dgm:spPr/>
      <dgm:t>
        <a:bodyPr/>
        <a:lstStyle/>
        <a:p>
          <a:endParaRPr lang="en-IN"/>
        </a:p>
      </dgm:t>
    </dgm:pt>
    <dgm:pt modelId="{8BA1257E-0278-4B3B-99D6-B1ECCDF994EF}" type="pres">
      <dgm:prSet presAssocID="{00D8B84B-2410-44F1-BD99-13D9A323EC0A}" presName="vSp" presStyleCnt="0"/>
      <dgm:spPr/>
    </dgm:pt>
    <dgm:pt modelId="{432130E7-E3E5-408C-9326-7FCC823D4F4A}" type="pres">
      <dgm:prSet presAssocID="{B7623182-E719-40B3-947C-51F399066B07}" presName="horFlow" presStyleCnt="0"/>
      <dgm:spPr/>
    </dgm:pt>
    <dgm:pt modelId="{565C9E34-D386-4E3F-970D-FF22C2292348}" type="pres">
      <dgm:prSet presAssocID="{B7623182-E719-40B3-947C-51F399066B07}" presName="bigChev" presStyleLbl="node1" presStyleIdx="2" presStyleCnt="3"/>
      <dgm:spPr/>
      <dgm:t>
        <a:bodyPr/>
        <a:lstStyle/>
        <a:p>
          <a:endParaRPr lang="en-IN"/>
        </a:p>
      </dgm:t>
    </dgm:pt>
    <dgm:pt modelId="{FEA8E544-70AC-465B-B91B-6758BDE02A60}" type="pres">
      <dgm:prSet presAssocID="{F63B26F4-E0F2-405A-B7DE-540436DA2161}" presName="parTrans" presStyleCnt="0"/>
      <dgm:spPr/>
    </dgm:pt>
    <dgm:pt modelId="{A7C99213-9E91-423E-B96B-F77C0624A564}" type="pres">
      <dgm:prSet presAssocID="{D5D64F67-DCEF-4167-8613-5C93AF93DE16}" presName="node" presStyleLbl="alignAccFollowNode1" presStyleIdx="3" presStyleCnt="6" custScaleX="109078">
        <dgm:presLayoutVars>
          <dgm:bulletEnabled val="1"/>
        </dgm:presLayoutVars>
      </dgm:prSet>
      <dgm:spPr/>
      <dgm:t>
        <a:bodyPr/>
        <a:lstStyle/>
        <a:p>
          <a:endParaRPr lang="en-IN"/>
        </a:p>
      </dgm:t>
    </dgm:pt>
    <dgm:pt modelId="{A65D56CE-7B14-4B00-93E1-E178DB88C3D2}" type="pres">
      <dgm:prSet presAssocID="{FFA2757C-68AA-4E68-AED0-EF502ED0CAEA}" presName="sibTrans" presStyleCnt="0"/>
      <dgm:spPr/>
    </dgm:pt>
    <dgm:pt modelId="{FED8086F-F5AD-44BC-84B2-AB8ED986D083}" type="pres">
      <dgm:prSet presAssocID="{8A321108-8D5F-42B1-8359-BF7F45107A82}" presName="node" presStyleLbl="alignAccFollowNode1" presStyleIdx="4" presStyleCnt="6">
        <dgm:presLayoutVars>
          <dgm:bulletEnabled val="1"/>
        </dgm:presLayoutVars>
      </dgm:prSet>
      <dgm:spPr/>
      <dgm:t>
        <a:bodyPr/>
        <a:lstStyle/>
        <a:p>
          <a:endParaRPr lang="en-IN"/>
        </a:p>
      </dgm:t>
    </dgm:pt>
    <dgm:pt modelId="{5B4AC851-05CC-4DF6-A976-84875FE94B0D}" type="pres">
      <dgm:prSet presAssocID="{F721D395-1835-4E7B-8C3D-751DCF8E97C7}" presName="sibTrans" presStyleCnt="0"/>
      <dgm:spPr/>
    </dgm:pt>
    <dgm:pt modelId="{DE10A376-713E-4B10-AFE7-E7FBC1429CDA}" type="pres">
      <dgm:prSet presAssocID="{3ED7E610-F661-462F-A0C9-D1BF5A300E6A}" presName="node" presStyleLbl="alignAccFollowNode1" presStyleIdx="5" presStyleCnt="6">
        <dgm:presLayoutVars>
          <dgm:bulletEnabled val="1"/>
        </dgm:presLayoutVars>
      </dgm:prSet>
      <dgm:spPr/>
      <dgm:t>
        <a:bodyPr/>
        <a:lstStyle/>
        <a:p>
          <a:endParaRPr lang="en-IN"/>
        </a:p>
      </dgm:t>
    </dgm:pt>
  </dgm:ptLst>
  <dgm:cxnLst>
    <dgm:cxn modelId="{4304A19B-598D-4DA9-9AF8-5EE7B2619380}" srcId="{B7623182-E719-40B3-947C-51F399066B07}" destId="{D5D64F67-DCEF-4167-8613-5C93AF93DE16}" srcOrd="0" destOrd="0" parTransId="{F63B26F4-E0F2-405A-B7DE-540436DA2161}" sibTransId="{FFA2757C-68AA-4E68-AED0-EF502ED0CAEA}"/>
    <dgm:cxn modelId="{E9C2A2A6-B5D8-4C6E-B344-F5645F880166}" srcId="{D2A996BA-A621-4A8D-94CD-A8A1ABD765D3}" destId="{B7623182-E719-40B3-947C-51F399066B07}" srcOrd="2" destOrd="0" parTransId="{6EB38833-F60B-4BE6-BDEF-732FFED7800C}" sibTransId="{C23C4157-2BE9-4CB0-9C33-AEA33B8A3B6C}"/>
    <dgm:cxn modelId="{1BF55AC3-683D-4B56-A9FB-4D17790EFC40}" type="presOf" srcId="{B7623182-E719-40B3-947C-51F399066B07}" destId="{565C9E34-D386-4E3F-970D-FF22C2292348}" srcOrd="0" destOrd="0" presId="urn:microsoft.com/office/officeart/2005/8/layout/lProcess3"/>
    <dgm:cxn modelId="{091DC8E8-7589-4922-BA3C-5A8F9385C376}" type="presOf" srcId="{00D8B84B-2410-44F1-BD99-13D9A323EC0A}" destId="{629F6BD2-D8B0-4D33-9ADE-252C6448BA29}" srcOrd="0" destOrd="0" presId="urn:microsoft.com/office/officeart/2005/8/layout/lProcess3"/>
    <dgm:cxn modelId="{995DDC33-4236-4A9C-940A-1137AD235EC5}" type="presOf" srcId="{D5D64F67-DCEF-4167-8613-5C93AF93DE16}" destId="{A7C99213-9E91-423E-B96B-F77C0624A564}" srcOrd="0" destOrd="0" presId="urn:microsoft.com/office/officeart/2005/8/layout/lProcess3"/>
    <dgm:cxn modelId="{6C0ADF4A-4D5F-4799-9441-873678818779}" srcId="{14291276-59FB-483E-99A7-F33188616A84}" destId="{EC787EE7-0472-4C97-AB09-0B279F36905A}" srcOrd="0" destOrd="0" parTransId="{3DCCB0ED-609C-43BA-9D9D-DB9ACE00C90A}" sibTransId="{6AF3723C-7864-48C1-B157-3D402EBFE2E5}"/>
    <dgm:cxn modelId="{4F845D7E-E46F-4B11-A786-7073C474D4CF}" srcId="{00D8B84B-2410-44F1-BD99-13D9A323EC0A}" destId="{D6711831-A62E-43DA-820A-681D66F9CF0F}" srcOrd="0" destOrd="0" parTransId="{675683FB-C12D-4649-A5BB-F64DFC27706C}" sibTransId="{DCDD5B59-0CDE-4C70-A9A7-DF1A405CAF36}"/>
    <dgm:cxn modelId="{AB19F893-9290-4FDB-A7D2-CFB1C5A74B1E}" type="presOf" srcId="{EC787EE7-0472-4C97-AB09-0B279F36905A}" destId="{7D48D7FD-2AD9-470C-BCFB-D5D47CD979E2}" srcOrd="0" destOrd="0" presId="urn:microsoft.com/office/officeart/2005/8/layout/lProcess3"/>
    <dgm:cxn modelId="{CF2E0A08-5D31-40ED-A1E8-1F6D3B96669A}" srcId="{D2A996BA-A621-4A8D-94CD-A8A1ABD765D3}" destId="{14291276-59FB-483E-99A7-F33188616A84}" srcOrd="0" destOrd="0" parTransId="{030A87DD-7B6D-4CA2-8974-0249D1434429}" sibTransId="{0D004110-CD37-4E9D-BDB8-C267C2706F34}"/>
    <dgm:cxn modelId="{13837D1E-812A-4462-A18E-0FEDC86F25A9}" type="presOf" srcId="{14291276-59FB-483E-99A7-F33188616A84}" destId="{A6680A6F-8947-4FB5-87A0-95480841C27C}" srcOrd="0" destOrd="0" presId="urn:microsoft.com/office/officeart/2005/8/layout/lProcess3"/>
    <dgm:cxn modelId="{23B9D7A7-2347-4C5D-AAE1-8EA0F4F2FB5E}" type="presOf" srcId="{8A321108-8D5F-42B1-8359-BF7F45107A82}" destId="{FED8086F-F5AD-44BC-84B2-AB8ED986D083}" srcOrd="0" destOrd="0" presId="urn:microsoft.com/office/officeart/2005/8/layout/lProcess3"/>
    <dgm:cxn modelId="{204CAFCA-8470-4606-8477-1CA4AD15E131}" type="presOf" srcId="{3ED7E610-F661-462F-A0C9-D1BF5A300E6A}" destId="{DE10A376-713E-4B10-AFE7-E7FBC1429CDA}" srcOrd="0" destOrd="0" presId="urn:microsoft.com/office/officeart/2005/8/layout/lProcess3"/>
    <dgm:cxn modelId="{D2A9323A-C1A0-4A23-9E73-28F10ABFD8EF}" srcId="{B7623182-E719-40B3-947C-51F399066B07}" destId="{8A321108-8D5F-42B1-8359-BF7F45107A82}" srcOrd="1" destOrd="0" parTransId="{625ABEC8-37E0-40B0-B829-B054AA97A5F8}" sibTransId="{F721D395-1835-4E7B-8C3D-751DCF8E97C7}"/>
    <dgm:cxn modelId="{8E7C11E7-8B26-46EF-9DE3-B91A3583E0F6}" srcId="{D2A996BA-A621-4A8D-94CD-A8A1ABD765D3}" destId="{00D8B84B-2410-44F1-BD99-13D9A323EC0A}" srcOrd="1" destOrd="0" parTransId="{571AC25A-15ED-43AA-81D0-B3CFF47B5551}" sibTransId="{98A6F5B7-4BD9-44AF-8A64-25A6C2E94491}"/>
    <dgm:cxn modelId="{81C9F135-F257-4256-B022-3E4BB75D44EA}" srcId="{B7623182-E719-40B3-947C-51F399066B07}" destId="{3ED7E610-F661-462F-A0C9-D1BF5A300E6A}" srcOrd="2" destOrd="0" parTransId="{71444FD5-1006-4687-B4B2-1EA83FB0287B}" sibTransId="{BB5D2F36-01F9-423C-818C-24169AD9476E}"/>
    <dgm:cxn modelId="{99CF9F93-1515-44C6-A673-A71437B2C6D8}" type="presOf" srcId="{26E1E658-3368-41B2-BF94-F36688C4F4E3}" destId="{B5F299B2-7983-4097-9675-2B0BB8D7219D}" srcOrd="0" destOrd="0" presId="urn:microsoft.com/office/officeart/2005/8/layout/lProcess3"/>
    <dgm:cxn modelId="{2007E172-AC05-4D36-A2AF-854752785610}" type="presOf" srcId="{D2A996BA-A621-4A8D-94CD-A8A1ABD765D3}" destId="{E92E609D-70CD-440B-8EFC-267899C0BE17}" srcOrd="0" destOrd="0" presId="urn:microsoft.com/office/officeart/2005/8/layout/lProcess3"/>
    <dgm:cxn modelId="{E4885A7B-0719-4342-A155-03A87F7B282F}" type="presOf" srcId="{D6711831-A62E-43DA-820A-681D66F9CF0F}" destId="{4719D480-3EC6-48BD-98C0-7A7F905382AF}" srcOrd="0" destOrd="0" presId="urn:microsoft.com/office/officeart/2005/8/layout/lProcess3"/>
    <dgm:cxn modelId="{C8F45568-E541-4BFB-B6C5-07AF8A0FCB10}" srcId="{14291276-59FB-483E-99A7-F33188616A84}" destId="{26E1E658-3368-41B2-BF94-F36688C4F4E3}" srcOrd="1" destOrd="0" parTransId="{69498A7C-BCB4-4CA4-B78A-210305FC21A5}" sibTransId="{D620AAC1-8945-4A28-A965-F21BC4B16647}"/>
    <dgm:cxn modelId="{0690FBDF-018C-42FD-BFD1-132E27BC0E9B}" type="presParOf" srcId="{E92E609D-70CD-440B-8EFC-267899C0BE17}" destId="{8AC1EF58-B1B2-4027-9627-3FD1B4562A99}" srcOrd="0" destOrd="0" presId="urn:microsoft.com/office/officeart/2005/8/layout/lProcess3"/>
    <dgm:cxn modelId="{A6F21998-6A6C-436D-8FF5-C5F03827304F}" type="presParOf" srcId="{8AC1EF58-B1B2-4027-9627-3FD1B4562A99}" destId="{A6680A6F-8947-4FB5-87A0-95480841C27C}" srcOrd="0" destOrd="0" presId="urn:microsoft.com/office/officeart/2005/8/layout/lProcess3"/>
    <dgm:cxn modelId="{3A27E44F-3997-4EA4-8536-9901EB42520D}" type="presParOf" srcId="{8AC1EF58-B1B2-4027-9627-3FD1B4562A99}" destId="{45EB32B3-D787-4646-B57A-8529DE191CF2}" srcOrd="1" destOrd="0" presId="urn:microsoft.com/office/officeart/2005/8/layout/lProcess3"/>
    <dgm:cxn modelId="{297FAAB0-1A89-46AA-A2CF-E17633658F2D}" type="presParOf" srcId="{8AC1EF58-B1B2-4027-9627-3FD1B4562A99}" destId="{7D48D7FD-2AD9-470C-BCFB-D5D47CD979E2}" srcOrd="2" destOrd="0" presId="urn:microsoft.com/office/officeart/2005/8/layout/lProcess3"/>
    <dgm:cxn modelId="{5227435F-BCED-483D-AD8C-1EFF0E44B902}" type="presParOf" srcId="{8AC1EF58-B1B2-4027-9627-3FD1B4562A99}" destId="{F6B7A16E-6894-409C-8B5D-FA0F9D72380C}" srcOrd="3" destOrd="0" presId="urn:microsoft.com/office/officeart/2005/8/layout/lProcess3"/>
    <dgm:cxn modelId="{7A7EDA40-EA69-46D3-8F0D-4FDD0CED827E}" type="presParOf" srcId="{8AC1EF58-B1B2-4027-9627-3FD1B4562A99}" destId="{B5F299B2-7983-4097-9675-2B0BB8D7219D}" srcOrd="4" destOrd="0" presId="urn:microsoft.com/office/officeart/2005/8/layout/lProcess3"/>
    <dgm:cxn modelId="{1002781B-A412-4B8C-A75F-F61BF49283E7}" type="presParOf" srcId="{E92E609D-70CD-440B-8EFC-267899C0BE17}" destId="{1AA68370-9F60-4464-8515-4D19E78F1142}" srcOrd="1" destOrd="0" presId="urn:microsoft.com/office/officeart/2005/8/layout/lProcess3"/>
    <dgm:cxn modelId="{94D0D1BD-417C-45A3-8D89-C8C8C82497F6}" type="presParOf" srcId="{E92E609D-70CD-440B-8EFC-267899C0BE17}" destId="{11ADCB94-C32B-41C4-8A47-27B8E1233148}" srcOrd="2" destOrd="0" presId="urn:microsoft.com/office/officeart/2005/8/layout/lProcess3"/>
    <dgm:cxn modelId="{357DCD26-D46D-4DBA-AB0D-83DC6B2FF473}" type="presParOf" srcId="{11ADCB94-C32B-41C4-8A47-27B8E1233148}" destId="{629F6BD2-D8B0-4D33-9ADE-252C6448BA29}" srcOrd="0" destOrd="0" presId="urn:microsoft.com/office/officeart/2005/8/layout/lProcess3"/>
    <dgm:cxn modelId="{3D436CF7-67BD-4DC6-B0E2-80A2A7B1C2BE}" type="presParOf" srcId="{11ADCB94-C32B-41C4-8A47-27B8E1233148}" destId="{7A10E4E7-BE8D-4146-8814-8223AAB1F6D9}" srcOrd="1" destOrd="0" presId="urn:microsoft.com/office/officeart/2005/8/layout/lProcess3"/>
    <dgm:cxn modelId="{D5CAC5FF-C2FB-481E-AA46-E7FC593ED177}" type="presParOf" srcId="{11ADCB94-C32B-41C4-8A47-27B8E1233148}" destId="{4719D480-3EC6-48BD-98C0-7A7F905382AF}" srcOrd="2" destOrd="0" presId="urn:microsoft.com/office/officeart/2005/8/layout/lProcess3"/>
    <dgm:cxn modelId="{FDC64017-B7CA-4829-84DA-87C2A964376B}" type="presParOf" srcId="{E92E609D-70CD-440B-8EFC-267899C0BE17}" destId="{8BA1257E-0278-4B3B-99D6-B1ECCDF994EF}" srcOrd="3" destOrd="0" presId="urn:microsoft.com/office/officeart/2005/8/layout/lProcess3"/>
    <dgm:cxn modelId="{9B453DC6-68EE-43F7-9928-ECDF81F3BFEF}" type="presParOf" srcId="{E92E609D-70CD-440B-8EFC-267899C0BE17}" destId="{432130E7-E3E5-408C-9326-7FCC823D4F4A}" srcOrd="4" destOrd="0" presId="urn:microsoft.com/office/officeart/2005/8/layout/lProcess3"/>
    <dgm:cxn modelId="{5F8FB3C7-ED65-4315-8EE7-A20E321A346D}" type="presParOf" srcId="{432130E7-E3E5-408C-9326-7FCC823D4F4A}" destId="{565C9E34-D386-4E3F-970D-FF22C2292348}" srcOrd="0" destOrd="0" presId="urn:microsoft.com/office/officeart/2005/8/layout/lProcess3"/>
    <dgm:cxn modelId="{CF955576-EE94-44D5-A4EA-A543056DB2AA}" type="presParOf" srcId="{432130E7-E3E5-408C-9326-7FCC823D4F4A}" destId="{FEA8E544-70AC-465B-B91B-6758BDE02A60}" srcOrd="1" destOrd="0" presId="urn:microsoft.com/office/officeart/2005/8/layout/lProcess3"/>
    <dgm:cxn modelId="{45126896-B75C-4832-ABD1-634A0D73D750}" type="presParOf" srcId="{432130E7-E3E5-408C-9326-7FCC823D4F4A}" destId="{A7C99213-9E91-423E-B96B-F77C0624A564}" srcOrd="2" destOrd="0" presId="urn:microsoft.com/office/officeart/2005/8/layout/lProcess3"/>
    <dgm:cxn modelId="{4F3E5DF7-A873-453C-B52E-DDB0A18DAFD9}" type="presParOf" srcId="{432130E7-E3E5-408C-9326-7FCC823D4F4A}" destId="{A65D56CE-7B14-4B00-93E1-E178DB88C3D2}" srcOrd="3" destOrd="0" presId="urn:microsoft.com/office/officeart/2005/8/layout/lProcess3"/>
    <dgm:cxn modelId="{9F69C3D5-5532-41D9-B874-798204CD1A80}" type="presParOf" srcId="{432130E7-E3E5-408C-9326-7FCC823D4F4A}" destId="{FED8086F-F5AD-44BC-84B2-AB8ED986D083}" srcOrd="4" destOrd="0" presId="urn:microsoft.com/office/officeart/2005/8/layout/lProcess3"/>
    <dgm:cxn modelId="{C7B787BD-25B4-4B65-BAE1-FE6E8092F86B}" type="presParOf" srcId="{432130E7-E3E5-408C-9326-7FCC823D4F4A}" destId="{5B4AC851-05CC-4DF6-A976-84875FE94B0D}" srcOrd="5" destOrd="0" presId="urn:microsoft.com/office/officeart/2005/8/layout/lProcess3"/>
    <dgm:cxn modelId="{B1DE41C4-A2A0-46CE-8E46-4217665E37C8}" type="presParOf" srcId="{432130E7-E3E5-408C-9326-7FCC823D4F4A}" destId="{DE10A376-713E-4B10-AFE7-E7FBC1429CDA}"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A0A2CF-4CAD-4D60-8D46-409A3B68EFFF}" type="doc">
      <dgm:prSet loTypeId="urn:microsoft.com/office/officeart/2005/8/layout/chevron2" loCatId="process" qsTypeId="urn:microsoft.com/office/officeart/2005/8/quickstyle/simple1" qsCatId="simple" csTypeId="urn:microsoft.com/office/officeart/2005/8/colors/colorful1#21" csCatId="colorful" phldr="1"/>
      <dgm:spPr/>
      <dgm:t>
        <a:bodyPr/>
        <a:lstStyle/>
        <a:p>
          <a:endParaRPr lang="en-IN"/>
        </a:p>
      </dgm:t>
    </dgm:pt>
    <dgm:pt modelId="{6A52DBAC-DF79-4A53-9FD6-70BA6CFDC55D}">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en-US" sz="2000" b="1" dirty="0" smtClean="0">
              <a:solidFill>
                <a:schemeClr val="bg1"/>
              </a:solidFill>
              <a:latin typeface="Eras Demi ITC" pitchFamily="34" charset="0"/>
            </a:rPr>
            <a:t>Epinephrine</a:t>
          </a:r>
          <a:endParaRPr lang="en-IN" sz="2000" b="1" dirty="0">
            <a:solidFill>
              <a:schemeClr val="bg1"/>
            </a:solidFill>
            <a:latin typeface="Eras Demi ITC" pitchFamily="34" charset="0"/>
          </a:endParaRPr>
        </a:p>
      </dgm:t>
    </dgm:pt>
    <dgm:pt modelId="{518D3D63-CA3A-4FBF-8A13-FB65DAE29DE5}" type="parTrans" cxnId="{F0423502-26E8-48F5-9D15-B18CF8761C5B}">
      <dgm:prSet/>
      <dgm:spPr/>
      <dgm:t>
        <a:bodyPr/>
        <a:lstStyle/>
        <a:p>
          <a:endParaRPr lang="en-IN"/>
        </a:p>
      </dgm:t>
    </dgm:pt>
    <dgm:pt modelId="{B2DC9369-67CF-484D-9E5E-F7A7A7EF5A67}" type="sibTrans" cxnId="{F0423502-26E8-48F5-9D15-B18CF8761C5B}">
      <dgm:prSet/>
      <dgm:spPr/>
      <dgm:t>
        <a:bodyPr/>
        <a:lstStyle/>
        <a:p>
          <a:endParaRPr lang="en-IN"/>
        </a:p>
      </dgm:t>
    </dgm:pt>
    <dgm:pt modelId="{8F5EB255-5A77-4C97-9586-E2C70373A83E}">
      <dgm:prSet custT="1"/>
      <dgm:spPr/>
      <dgm:t>
        <a:bodyPr/>
        <a:lstStyle/>
        <a:p>
          <a:pPr rtl="0"/>
          <a:r>
            <a:rPr lang="en-US" sz="1600" dirty="0" smtClean="0">
              <a:solidFill>
                <a:srgbClr val="C00000"/>
              </a:solidFill>
              <a:latin typeface="Calibri" pitchFamily="34" charset="0"/>
            </a:rPr>
            <a:t>It is a b receptor agonist in low doses and an a receptor agonist in high doses.</a:t>
          </a:r>
          <a:endParaRPr lang="en-IN" sz="1600" dirty="0">
            <a:solidFill>
              <a:srgbClr val="C00000"/>
            </a:solidFill>
            <a:latin typeface="Calibri" pitchFamily="34" charset="0"/>
          </a:endParaRPr>
        </a:p>
      </dgm:t>
    </dgm:pt>
    <dgm:pt modelId="{09A7848A-D92F-4528-A432-5E95B5429652}" type="parTrans" cxnId="{1D5F0AE4-3006-4F0D-A4F2-AAAB7778A79B}">
      <dgm:prSet/>
      <dgm:spPr/>
      <dgm:t>
        <a:bodyPr/>
        <a:lstStyle/>
        <a:p>
          <a:endParaRPr lang="en-IN"/>
        </a:p>
      </dgm:t>
    </dgm:pt>
    <dgm:pt modelId="{1C074018-7327-4CB6-9FCE-C059433021BD}" type="sibTrans" cxnId="{1D5F0AE4-3006-4F0D-A4F2-AAAB7778A79B}">
      <dgm:prSet/>
      <dgm:spPr/>
      <dgm:t>
        <a:bodyPr/>
        <a:lstStyle/>
        <a:p>
          <a:endParaRPr lang="en-IN"/>
        </a:p>
      </dgm:t>
    </dgm:pt>
    <dgm:pt modelId="{8FB5359B-8537-448B-85EE-1FE0214FD96A}">
      <dgm:prSet custT="1"/>
      <dgm:spPr/>
      <dgm:t>
        <a:bodyPr/>
        <a:lstStyle/>
        <a:p>
          <a:pPr rtl="0"/>
          <a:r>
            <a:rPr lang="en-US" sz="1600" dirty="0" smtClean="0">
              <a:solidFill>
                <a:srgbClr val="C00000"/>
              </a:solidFill>
              <a:latin typeface="Calibri" pitchFamily="34" charset="0"/>
            </a:rPr>
            <a:t>Dose: 1 mg every 3-5 minutes in adults. </a:t>
          </a:r>
          <a:endParaRPr lang="en-IN" sz="1600" dirty="0">
            <a:solidFill>
              <a:srgbClr val="C00000"/>
            </a:solidFill>
            <a:latin typeface="Calibri" pitchFamily="34" charset="0"/>
          </a:endParaRPr>
        </a:p>
      </dgm:t>
    </dgm:pt>
    <dgm:pt modelId="{CFF55189-CDEA-4D29-AE15-57074A7E61E8}" type="parTrans" cxnId="{0E02DEB5-AC69-42F0-A1F5-00212AA62C87}">
      <dgm:prSet/>
      <dgm:spPr/>
      <dgm:t>
        <a:bodyPr/>
        <a:lstStyle/>
        <a:p>
          <a:endParaRPr lang="en-IN"/>
        </a:p>
      </dgm:t>
    </dgm:pt>
    <dgm:pt modelId="{ED8C0B8A-A0F9-446C-A26E-A43AB31F98E3}" type="sibTrans" cxnId="{0E02DEB5-AC69-42F0-A1F5-00212AA62C87}">
      <dgm:prSet/>
      <dgm:spPr/>
      <dgm:t>
        <a:bodyPr/>
        <a:lstStyle/>
        <a:p>
          <a:endParaRPr lang="en-IN"/>
        </a:p>
      </dgm:t>
    </dgm:pt>
    <dgm:pt modelId="{5216D496-A145-4117-8002-7DE4AF94472F}">
      <dgm:prSet custT="1"/>
      <dgm:spPr/>
      <dgm:t>
        <a:bodyPr/>
        <a:lstStyle/>
        <a:p>
          <a:pPr rtl="0"/>
          <a:r>
            <a:rPr lang="en-US" sz="1600" dirty="0" smtClean="0">
              <a:solidFill>
                <a:srgbClr val="C00000"/>
              </a:solidFill>
              <a:latin typeface="Calibri" pitchFamily="34" charset="0"/>
            </a:rPr>
            <a:t>Can be given </a:t>
          </a:r>
          <a:r>
            <a:rPr lang="en-US" sz="1600" dirty="0" err="1" smtClean="0">
              <a:solidFill>
                <a:srgbClr val="C00000"/>
              </a:solidFill>
              <a:latin typeface="Calibri" pitchFamily="34" charset="0"/>
            </a:rPr>
            <a:t>endotracheally</a:t>
          </a:r>
          <a:r>
            <a:rPr lang="en-US" sz="1600" dirty="0" smtClean="0">
              <a:solidFill>
                <a:srgbClr val="C00000"/>
              </a:solidFill>
              <a:latin typeface="Calibri" pitchFamily="34" charset="0"/>
            </a:rPr>
            <a:t>.</a:t>
          </a:r>
          <a:endParaRPr lang="en-US" sz="1600" dirty="0">
            <a:solidFill>
              <a:srgbClr val="C00000"/>
            </a:solidFill>
            <a:latin typeface="Calibri" pitchFamily="34" charset="0"/>
          </a:endParaRPr>
        </a:p>
      </dgm:t>
    </dgm:pt>
    <dgm:pt modelId="{3F725466-6DE2-4087-A060-EBFEED951FEE}" type="parTrans" cxnId="{9CF7E6B7-D18C-42D1-B19E-117838CCEA3C}">
      <dgm:prSet/>
      <dgm:spPr/>
      <dgm:t>
        <a:bodyPr/>
        <a:lstStyle/>
        <a:p>
          <a:endParaRPr lang="en-IN"/>
        </a:p>
      </dgm:t>
    </dgm:pt>
    <dgm:pt modelId="{73010FB2-546A-477E-8F4D-AD64DE9ABC2E}" type="sibTrans" cxnId="{9CF7E6B7-D18C-42D1-B19E-117838CCEA3C}">
      <dgm:prSet/>
      <dgm:spPr/>
      <dgm:t>
        <a:bodyPr/>
        <a:lstStyle/>
        <a:p>
          <a:endParaRPr lang="en-IN"/>
        </a:p>
      </dgm:t>
    </dgm:pt>
    <dgm:pt modelId="{C5E3ED95-83D5-45C2-B9B9-C848AAF47C23}">
      <dgm:prSet custT="1"/>
      <dgm:spPr>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a:solidFill>
            <a:srgbClr val="007E39"/>
          </a:solidFill>
        </a:ln>
      </dgm:spPr>
      <dgm:t>
        <a:bodyPr/>
        <a:lstStyle/>
        <a:p>
          <a:pPr rtl="0"/>
          <a:r>
            <a:rPr lang="en-US" sz="2000" b="1" dirty="0" smtClean="0">
              <a:latin typeface="Eras Demi ITC" pitchFamily="34" charset="0"/>
            </a:rPr>
            <a:t>Vasopressin</a:t>
          </a:r>
          <a:endParaRPr lang="en-IN" sz="2000" b="1" dirty="0">
            <a:latin typeface="Eras Demi ITC" pitchFamily="34" charset="0"/>
          </a:endParaRPr>
        </a:p>
      </dgm:t>
    </dgm:pt>
    <dgm:pt modelId="{39CAA718-0AAE-4B4F-A01B-D0DE730B4897}" type="parTrans" cxnId="{96B919AD-53F9-4716-AC5F-A2CEE4265643}">
      <dgm:prSet/>
      <dgm:spPr/>
      <dgm:t>
        <a:bodyPr/>
        <a:lstStyle/>
        <a:p>
          <a:endParaRPr lang="en-IN"/>
        </a:p>
      </dgm:t>
    </dgm:pt>
    <dgm:pt modelId="{ABE1710C-DE72-454F-B7FD-CC909BDA7F35}" type="sibTrans" cxnId="{96B919AD-53F9-4716-AC5F-A2CEE4265643}">
      <dgm:prSet/>
      <dgm:spPr/>
      <dgm:t>
        <a:bodyPr/>
        <a:lstStyle/>
        <a:p>
          <a:endParaRPr lang="en-IN"/>
        </a:p>
      </dgm:t>
    </dgm:pt>
    <dgm:pt modelId="{23866413-956F-40B2-94F3-C92884D0D21D}">
      <dgm:prSet custT="1"/>
      <dgm:spPr>
        <a:ln>
          <a:solidFill>
            <a:srgbClr val="007E39"/>
          </a:solidFill>
        </a:ln>
      </dgm:spPr>
      <dgm:t>
        <a:bodyPr/>
        <a:lstStyle/>
        <a:p>
          <a:pPr rtl="0"/>
          <a:r>
            <a:rPr lang="en-US" sz="1600" dirty="0" smtClean="0">
              <a:solidFill>
                <a:srgbClr val="007E39"/>
              </a:solidFill>
              <a:latin typeface="Calibri" pitchFamily="34" charset="0"/>
            </a:rPr>
            <a:t>It is a non adrenergic vasoconstrictor that acts by direct stimulation of smooth muscle vasopressin 1 receptors leading to intense vasoconstriction of vasculature of skin, skeletal muscles, intestines and fat.</a:t>
          </a:r>
          <a:endParaRPr lang="en-IN" sz="1600" dirty="0">
            <a:solidFill>
              <a:srgbClr val="007E39"/>
            </a:solidFill>
            <a:latin typeface="Calibri" pitchFamily="34" charset="0"/>
          </a:endParaRPr>
        </a:p>
      </dgm:t>
    </dgm:pt>
    <dgm:pt modelId="{A350D819-DC75-4C59-9070-E46EDA313F0F}" type="parTrans" cxnId="{18E9696E-45B7-43EE-8999-5DE52AE10BF7}">
      <dgm:prSet/>
      <dgm:spPr/>
      <dgm:t>
        <a:bodyPr/>
        <a:lstStyle/>
        <a:p>
          <a:endParaRPr lang="en-IN"/>
        </a:p>
      </dgm:t>
    </dgm:pt>
    <dgm:pt modelId="{44D35449-E899-4967-87A2-4B08C177795C}" type="sibTrans" cxnId="{18E9696E-45B7-43EE-8999-5DE52AE10BF7}">
      <dgm:prSet/>
      <dgm:spPr/>
      <dgm:t>
        <a:bodyPr/>
        <a:lstStyle/>
        <a:p>
          <a:endParaRPr lang="en-IN"/>
        </a:p>
      </dgm:t>
    </dgm:pt>
    <dgm:pt modelId="{646F740E-633A-4258-A581-73A7436828D7}">
      <dgm:prSet custT="1"/>
      <dgm:spPr>
        <a:ln>
          <a:solidFill>
            <a:srgbClr val="007E39"/>
          </a:solidFill>
        </a:ln>
      </dgm:spPr>
      <dgm:t>
        <a:bodyPr/>
        <a:lstStyle/>
        <a:p>
          <a:pPr rtl="0"/>
          <a:r>
            <a:rPr lang="en-US" sz="1600" dirty="0" smtClean="0">
              <a:solidFill>
                <a:srgbClr val="007E39"/>
              </a:solidFill>
              <a:latin typeface="Calibri" pitchFamily="34" charset="0"/>
            </a:rPr>
            <a:t>It also selectively </a:t>
          </a:r>
          <a:r>
            <a:rPr lang="en-US" sz="1600" dirty="0" err="1" smtClean="0">
              <a:solidFill>
                <a:srgbClr val="007E39"/>
              </a:solidFill>
              <a:latin typeface="Calibri" pitchFamily="34" charset="0"/>
            </a:rPr>
            <a:t>vasodilates</a:t>
          </a:r>
          <a:r>
            <a:rPr lang="en-US" sz="1600" dirty="0" smtClean="0">
              <a:solidFill>
                <a:srgbClr val="007E39"/>
              </a:solidFill>
              <a:latin typeface="Calibri" pitchFamily="34" charset="0"/>
            </a:rPr>
            <a:t> cerebral, coronary and pulmonary vascular beds.</a:t>
          </a:r>
          <a:endParaRPr lang="en-IN" sz="1600" dirty="0">
            <a:solidFill>
              <a:srgbClr val="007E39"/>
            </a:solidFill>
            <a:latin typeface="Calibri" pitchFamily="34" charset="0"/>
          </a:endParaRPr>
        </a:p>
      </dgm:t>
    </dgm:pt>
    <dgm:pt modelId="{D9205CC7-D618-4050-845F-512F9D84D9E2}" type="parTrans" cxnId="{7EBF91AC-AD10-485C-BCAD-987F99FF9A9E}">
      <dgm:prSet/>
      <dgm:spPr/>
      <dgm:t>
        <a:bodyPr/>
        <a:lstStyle/>
        <a:p>
          <a:endParaRPr lang="en-IN"/>
        </a:p>
      </dgm:t>
    </dgm:pt>
    <dgm:pt modelId="{756995FA-DDCD-4668-961A-96008531EEC0}" type="sibTrans" cxnId="{7EBF91AC-AD10-485C-BCAD-987F99FF9A9E}">
      <dgm:prSet/>
      <dgm:spPr/>
      <dgm:t>
        <a:bodyPr/>
        <a:lstStyle/>
        <a:p>
          <a:endParaRPr lang="en-IN"/>
        </a:p>
      </dgm:t>
    </dgm:pt>
    <dgm:pt modelId="{E8F87FAE-E45C-47CB-BA12-2F5823C3E13B}">
      <dgm:prSet custT="1"/>
      <dgm:spPr>
        <a:ln>
          <a:solidFill>
            <a:srgbClr val="007E39"/>
          </a:solidFill>
        </a:ln>
      </dgm:spPr>
      <dgm:t>
        <a:bodyPr/>
        <a:lstStyle/>
        <a:p>
          <a:pPr rtl="0"/>
          <a:r>
            <a:rPr lang="en-US" sz="1600" dirty="0" smtClean="0">
              <a:solidFill>
                <a:srgbClr val="007E39"/>
              </a:solidFill>
              <a:latin typeface="Calibri" pitchFamily="34" charset="0"/>
            </a:rPr>
            <a:t>Half life of 10-20 minutes</a:t>
          </a:r>
          <a:endParaRPr lang="en-IN" sz="1600" dirty="0">
            <a:solidFill>
              <a:srgbClr val="007E39"/>
            </a:solidFill>
            <a:latin typeface="Calibri" pitchFamily="34" charset="0"/>
          </a:endParaRPr>
        </a:p>
      </dgm:t>
    </dgm:pt>
    <dgm:pt modelId="{3A3F2888-67C0-4915-8532-B7EA7B9DF934}" type="parTrans" cxnId="{525FF625-B3B3-4EA3-8FD9-A2E9D8071CFB}">
      <dgm:prSet/>
      <dgm:spPr/>
      <dgm:t>
        <a:bodyPr/>
        <a:lstStyle/>
        <a:p>
          <a:endParaRPr lang="en-IN"/>
        </a:p>
      </dgm:t>
    </dgm:pt>
    <dgm:pt modelId="{718AC466-D183-4A22-AB5F-BA88A5876277}" type="sibTrans" cxnId="{525FF625-B3B3-4EA3-8FD9-A2E9D8071CFB}">
      <dgm:prSet/>
      <dgm:spPr/>
      <dgm:t>
        <a:bodyPr/>
        <a:lstStyle/>
        <a:p>
          <a:endParaRPr lang="en-IN"/>
        </a:p>
      </dgm:t>
    </dgm:pt>
    <dgm:pt modelId="{B11FB6F1-6955-46F5-8659-AC148B5B7C84}">
      <dgm:prSet custT="1"/>
      <dgm:spPr>
        <a:ln>
          <a:solidFill>
            <a:srgbClr val="007E39"/>
          </a:solidFill>
        </a:ln>
      </dgm:spPr>
      <dgm:t>
        <a:bodyPr/>
        <a:lstStyle/>
        <a:p>
          <a:pPr rtl="0"/>
          <a:r>
            <a:rPr lang="en-US" sz="1600" dirty="0" smtClean="0">
              <a:solidFill>
                <a:srgbClr val="007E39"/>
              </a:solidFill>
              <a:latin typeface="Calibri" pitchFamily="34" charset="0"/>
            </a:rPr>
            <a:t>Dose: 40 units bolus intravenously. To replace 1</a:t>
          </a:r>
          <a:r>
            <a:rPr lang="en-US" sz="1600" baseline="30000" dirty="0" smtClean="0">
              <a:solidFill>
                <a:srgbClr val="007E39"/>
              </a:solidFill>
              <a:latin typeface="Calibri" pitchFamily="34" charset="0"/>
            </a:rPr>
            <a:t>st</a:t>
          </a:r>
          <a:r>
            <a:rPr lang="en-US" sz="1600" dirty="0" smtClean="0">
              <a:solidFill>
                <a:srgbClr val="007E39"/>
              </a:solidFill>
              <a:latin typeface="Calibri" pitchFamily="34" charset="0"/>
            </a:rPr>
            <a:t> or 2</a:t>
          </a:r>
          <a:r>
            <a:rPr lang="en-US" sz="1600" baseline="30000" dirty="0" smtClean="0">
              <a:solidFill>
                <a:srgbClr val="007E39"/>
              </a:solidFill>
              <a:latin typeface="Calibri" pitchFamily="34" charset="0"/>
            </a:rPr>
            <a:t>nd</a:t>
          </a:r>
          <a:r>
            <a:rPr lang="en-US" sz="1600" dirty="0" smtClean="0">
              <a:solidFill>
                <a:srgbClr val="007E39"/>
              </a:solidFill>
              <a:latin typeface="Calibri" pitchFamily="34" charset="0"/>
            </a:rPr>
            <a:t> dose of epinephrine </a:t>
          </a:r>
          <a:endParaRPr lang="en-IN" sz="1600" dirty="0">
            <a:solidFill>
              <a:srgbClr val="007E39"/>
            </a:solidFill>
            <a:latin typeface="Calibri" pitchFamily="34" charset="0"/>
          </a:endParaRPr>
        </a:p>
      </dgm:t>
    </dgm:pt>
    <dgm:pt modelId="{71047C56-7847-4E2D-BB8E-C0F092E21AB0}" type="parTrans" cxnId="{081848C7-6DBC-467E-9858-972F3CA50055}">
      <dgm:prSet/>
      <dgm:spPr/>
      <dgm:t>
        <a:bodyPr/>
        <a:lstStyle/>
        <a:p>
          <a:endParaRPr lang="en-IN"/>
        </a:p>
      </dgm:t>
    </dgm:pt>
    <dgm:pt modelId="{436B16B7-2848-4A3A-8522-45B0ECCEEE41}" type="sibTrans" cxnId="{081848C7-6DBC-467E-9858-972F3CA50055}">
      <dgm:prSet/>
      <dgm:spPr/>
      <dgm:t>
        <a:bodyPr/>
        <a:lstStyle/>
        <a:p>
          <a:endParaRPr lang="en-IN"/>
        </a:p>
      </dgm:t>
    </dgm:pt>
    <dgm:pt modelId="{07EF56C5-C0AE-419F-8E8B-AD6164C1E6F4}">
      <dgm:prSet custT="1"/>
      <dgm:spPr/>
      <dgm:t>
        <a:bodyPr/>
        <a:lstStyle/>
        <a:p>
          <a:pPr rtl="0"/>
          <a:r>
            <a:rPr lang="en-US" sz="1600" dirty="0" smtClean="0">
              <a:solidFill>
                <a:srgbClr val="C00000"/>
              </a:solidFill>
              <a:latin typeface="Calibri" pitchFamily="34" charset="0"/>
            </a:rPr>
            <a:t>It increases myocardial oxygen consumption by increasing heart rate and </a:t>
          </a:r>
          <a:r>
            <a:rPr lang="en-US" sz="1600" dirty="0" err="1" smtClean="0">
              <a:solidFill>
                <a:srgbClr val="C00000"/>
              </a:solidFill>
              <a:latin typeface="Calibri" pitchFamily="34" charset="0"/>
            </a:rPr>
            <a:t>afterload</a:t>
          </a:r>
          <a:r>
            <a:rPr lang="en-US" sz="1600" dirty="0" smtClean="0">
              <a:solidFill>
                <a:srgbClr val="C00000"/>
              </a:solidFill>
              <a:latin typeface="Calibri" pitchFamily="34" charset="0"/>
            </a:rPr>
            <a:t>.</a:t>
          </a:r>
          <a:endParaRPr lang="en-IN" sz="1600" dirty="0">
            <a:solidFill>
              <a:srgbClr val="C00000"/>
            </a:solidFill>
            <a:latin typeface="Calibri" pitchFamily="34" charset="0"/>
          </a:endParaRPr>
        </a:p>
      </dgm:t>
    </dgm:pt>
    <dgm:pt modelId="{6AFBCFC7-F0A7-4B66-B6B9-EF3B745DD8AF}" type="parTrans" cxnId="{1030F618-AF44-4DAA-8914-4B0D20FD12ED}">
      <dgm:prSet/>
      <dgm:spPr/>
      <dgm:t>
        <a:bodyPr/>
        <a:lstStyle/>
        <a:p>
          <a:endParaRPr lang="en-IN"/>
        </a:p>
      </dgm:t>
    </dgm:pt>
    <dgm:pt modelId="{2B3201F8-4D6B-44F9-82CC-EDEE284D89F5}" type="sibTrans" cxnId="{1030F618-AF44-4DAA-8914-4B0D20FD12ED}">
      <dgm:prSet/>
      <dgm:spPr/>
      <dgm:t>
        <a:bodyPr/>
        <a:lstStyle/>
        <a:p>
          <a:endParaRPr lang="en-IN"/>
        </a:p>
      </dgm:t>
    </dgm:pt>
    <dgm:pt modelId="{23A236A7-43DB-4C3E-B1C1-FED5F150026B}">
      <dgm:prSet custT="1"/>
      <dgm:spPr/>
      <dgm:t>
        <a:bodyPr/>
        <a:lstStyle/>
        <a:p>
          <a:pPr rtl="0"/>
          <a:r>
            <a:rPr lang="en-IN" sz="1600" dirty="0" smtClean="0">
              <a:solidFill>
                <a:srgbClr val="C00000"/>
              </a:solidFill>
              <a:latin typeface="Calibri" pitchFamily="34" charset="0"/>
            </a:rPr>
            <a:t>Beneficial during cardiac arrest mainly because of it’s a receptor properties</a:t>
          </a:r>
          <a:endParaRPr lang="en-IN" sz="1600" dirty="0">
            <a:solidFill>
              <a:srgbClr val="C00000"/>
            </a:solidFill>
            <a:latin typeface="Calibri" pitchFamily="34" charset="0"/>
          </a:endParaRPr>
        </a:p>
      </dgm:t>
    </dgm:pt>
    <dgm:pt modelId="{25B61C98-4374-43FA-BEA3-677C27A3B870}" type="parTrans" cxnId="{76E9D5DF-B594-461D-BC93-A96DE247EB52}">
      <dgm:prSet/>
      <dgm:spPr/>
    </dgm:pt>
    <dgm:pt modelId="{2A2A6375-E151-4B19-B4EA-DA605C0AC8B1}" type="sibTrans" cxnId="{76E9D5DF-B594-461D-BC93-A96DE247EB52}">
      <dgm:prSet/>
      <dgm:spPr/>
    </dgm:pt>
    <dgm:pt modelId="{A1ED6CBB-8B85-42BA-A474-EF42863CCF88}" type="pres">
      <dgm:prSet presAssocID="{FAA0A2CF-4CAD-4D60-8D46-409A3B68EFFF}" presName="linearFlow" presStyleCnt="0">
        <dgm:presLayoutVars>
          <dgm:dir/>
          <dgm:animLvl val="lvl"/>
          <dgm:resizeHandles val="exact"/>
        </dgm:presLayoutVars>
      </dgm:prSet>
      <dgm:spPr/>
      <dgm:t>
        <a:bodyPr/>
        <a:lstStyle/>
        <a:p>
          <a:endParaRPr lang="en-IN"/>
        </a:p>
      </dgm:t>
    </dgm:pt>
    <dgm:pt modelId="{BD67260E-1763-4231-9A9C-38EBE85DEEDF}" type="pres">
      <dgm:prSet presAssocID="{6A52DBAC-DF79-4A53-9FD6-70BA6CFDC55D}" presName="composite" presStyleCnt="0"/>
      <dgm:spPr/>
    </dgm:pt>
    <dgm:pt modelId="{ED009DD7-5710-4946-B733-EFB48017BC8A}" type="pres">
      <dgm:prSet presAssocID="{6A52DBAC-DF79-4A53-9FD6-70BA6CFDC55D}" presName="parentText" presStyleLbl="alignNode1" presStyleIdx="0" presStyleCnt="2">
        <dgm:presLayoutVars>
          <dgm:chMax val="1"/>
          <dgm:bulletEnabled val="1"/>
        </dgm:presLayoutVars>
      </dgm:prSet>
      <dgm:spPr/>
      <dgm:t>
        <a:bodyPr/>
        <a:lstStyle/>
        <a:p>
          <a:endParaRPr lang="en-IN"/>
        </a:p>
      </dgm:t>
    </dgm:pt>
    <dgm:pt modelId="{037B29F7-FC76-4096-985A-4B9B8F65C98A}" type="pres">
      <dgm:prSet presAssocID="{6A52DBAC-DF79-4A53-9FD6-70BA6CFDC55D}" presName="descendantText" presStyleLbl="alignAcc1" presStyleIdx="0" presStyleCnt="2">
        <dgm:presLayoutVars>
          <dgm:bulletEnabled val="1"/>
        </dgm:presLayoutVars>
      </dgm:prSet>
      <dgm:spPr/>
      <dgm:t>
        <a:bodyPr/>
        <a:lstStyle/>
        <a:p>
          <a:endParaRPr lang="en-IN"/>
        </a:p>
      </dgm:t>
    </dgm:pt>
    <dgm:pt modelId="{A6FDF862-38C8-47BB-B595-D9E1B21965C1}" type="pres">
      <dgm:prSet presAssocID="{B2DC9369-67CF-484D-9E5E-F7A7A7EF5A67}" presName="sp" presStyleCnt="0"/>
      <dgm:spPr/>
    </dgm:pt>
    <dgm:pt modelId="{7CB7C106-2EFB-4DDB-94A5-AB15C7457C25}" type="pres">
      <dgm:prSet presAssocID="{C5E3ED95-83D5-45C2-B9B9-C848AAF47C23}" presName="composite" presStyleCnt="0"/>
      <dgm:spPr/>
    </dgm:pt>
    <dgm:pt modelId="{587D441F-B385-4790-A665-8057F0ABFF0B}" type="pres">
      <dgm:prSet presAssocID="{C5E3ED95-83D5-45C2-B9B9-C848AAF47C23}" presName="parentText" presStyleLbl="alignNode1" presStyleIdx="1" presStyleCnt="2">
        <dgm:presLayoutVars>
          <dgm:chMax val="1"/>
          <dgm:bulletEnabled val="1"/>
        </dgm:presLayoutVars>
      </dgm:prSet>
      <dgm:spPr/>
      <dgm:t>
        <a:bodyPr/>
        <a:lstStyle/>
        <a:p>
          <a:endParaRPr lang="en-IN"/>
        </a:p>
      </dgm:t>
    </dgm:pt>
    <dgm:pt modelId="{15CC25F8-93C4-4018-8FFA-C55D6E6A1224}" type="pres">
      <dgm:prSet presAssocID="{C5E3ED95-83D5-45C2-B9B9-C848AAF47C23}" presName="descendantText" presStyleLbl="alignAcc1" presStyleIdx="1" presStyleCnt="2">
        <dgm:presLayoutVars>
          <dgm:bulletEnabled val="1"/>
        </dgm:presLayoutVars>
      </dgm:prSet>
      <dgm:spPr/>
      <dgm:t>
        <a:bodyPr/>
        <a:lstStyle/>
        <a:p>
          <a:endParaRPr lang="en-IN"/>
        </a:p>
      </dgm:t>
    </dgm:pt>
  </dgm:ptLst>
  <dgm:cxnLst>
    <dgm:cxn modelId="{76E9D5DF-B594-461D-BC93-A96DE247EB52}" srcId="{6A52DBAC-DF79-4A53-9FD6-70BA6CFDC55D}" destId="{23A236A7-43DB-4C3E-B1C1-FED5F150026B}" srcOrd="1" destOrd="0" parTransId="{25B61C98-4374-43FA-BEA3-677C27A3B870}" sibTransId="{2A2A6375-E151-4B19-B4EA-DA605C0AC8B1}"/>
    <dgm:cxn modelId="{525FF625-B3B3-4EA3-8FD9-A2E9D8071CFB}" srcId="{C5E3ED95-83D5-45C2-B9B9-C848AAF47C23}" destId="{E8F87FAE-E45C-47CB-BA12-2F5823C3E13B}" srcOrd="2" destOrd="0" parTransId="{3A3F2888-67C0-4915-8532-B7EA7B9DF934}" sibTransId="{718AC466-D183-4A22-AB5F-BA88A5876277}"/>
    <dgm:cxn modelId="{BDBE6157-0D31-4C3A-B0DE-45CD1E4759B5}" type="presOf" srcId="{B11FB6F1-6955-46F5-8659-AC148B5B7C84}" destId="{15CC25F8-93C4-4018-8FFA-C55D6E6A1224}" srcOrd="0" destOrd="3" presId="urn:microsoft.com/office/officeart/2005/8/layout/chevron2"/>
    <dgm:cxn modelId="{081848C7-6DBC-467E-9858-972F3CA50055}" srcId="{C5E3ED95-83D5-45C2-B9B9-C848AAF47C23}" destId="{B11FB6F1-6955-46F5-8659-AC148B5B7C84}" srcOrd="3" destOrd="0" parTransId="{71047C56-7847-4E2D-BB8E-C0F092E21AB0}" sibTransId="{436B16B7-2848-4A3A-8522-45B0ECCEEE41}"/>
    <dgm:cxn modelId="{F0423502-26E8-48F5-9D15-B18CF8761C5B}" srcId="{FAA0A2CF-4CAD-4D60-8D46-409A3B68EFFF}" destId="{6A52DBAC-DF79-4A53-9FD6-70BA6CFDC55D}" srcOrd="0" destOrd="0" parTransId="{518D3D63-CA3A-4FBF-8A13-FB65DAE29DE5}" sibTransId="{B2DC9369-67CF-484D-9E5E-F7A7A7EF5A67}"/>
    <dgm:cxn modelId="{BB096097-6C3C-46BA-B1C9-CA564164E2FC}" type="presOf" srcId="{6A52DBAC-DF79-4A53-9FD6-70BA6CFDC55D}" destId="{ED009DD7-5710-4946-B733-EFB48017BC8A}" srcOrd="0" destOrd="0" presId="urn:microsoft.com/office/officeart/2005/8/layout/chevron2"/>
    <dgm:cxn modelId="{14421CAC-D89A-460D-AFB3-8A894AC7E185}" type="presOf" srcId="{23A236A7-43DB-4C3E-B1C1-FED5F150026B}" destId="{037B29F7-FC76-4096-985A-4B9B8F65C98A}" srcOrd="0" destOrd="1" presId="urn:microsoft.com/office/officeart/2005/8/layout/chevron2"/>
    <dgm:cxn modelId="{96B919AD-53F9-4716-AC5F-A2CEE4265643}" srcId="{FAA0A2CF-4CAD-4D60-8D46-409A3B68EFFF}" destId="{C5E3ED95-83D5-45C2-B9B9-C848AAF47C23}" srcOrd="1" destOrd="0" parTransId="{39CAA718-0AAE-4B4F-A01B-D0DE730B4897}" sibTransId="{ABE1710C-DE72-454F-B7FD-CC909BDA7F35}"/>
    <dgm:cxn modelId="{1D5F0AE4-3006-4F0D-A4F2-AAAB7778A79B}" srcId="{6A52DBAC-DF79-4A53-9FD6-70BA6CFDC55D}" destId="{8F5EB255-5A77-4C97-9586-E2C70373A83E}" srcOrd="0" destOrd="0" parTransId="{09A7848A-D92F-4528-A432-5E95B5429652}" sibTransId="{1C074018-7327-4CB6-9FCE-C059433021BD}"/>
    <dgm:cxn modelId="{4641D690-EFF6-429B-AC36-66325D6BF63A}" type="presOf" srcId="{8FB5359B-8537-448B-85EE-1FE0214FD96A}" destId="{037B29F7-FC76-4096-985A-4B9B8F65C98A}" srcOrd="0" destOrd="3" presId="urn:microsoft.com/office/officeart/2005/8/layout/chevron2"/>
    <dgm:cxn modelId="{0E02DEB5-AC69-42F0-A1F5-00212AA62C87}" srcId="{6A52DBAC-DF79-4A53-9FD6-70BA6CFDC55D}" destId="{8FB5359B-8537-448B-85EE-1FE0214FD96A}" srcOrd="3" destOrd="0" parTransId="{CFF55189-CDEA-4D29-AE15-57074A7E61E8}" sibTransId="{ED8C0B8A-A0F9-446C-A26E-A43AB31F98E3}"/>
    <dgm:cxn modelId="{9CF7E6B7-D18C-42D1-B19E-117838CCEA3C}" srcId="{6A52DBAC-DF79-4A53-9FD6-70BA6CFDC55D}" destId="{5216D496-A145-4117-8002-7DE4AF94472F}" srcOrd="4" destOrd="0" parTransId="{3F725466-6DE2-4087-A060-EBFEED951FEE}" sibTransId="{73010FB2-546A-477E-8F4D-AD64DE9ABC2E}"/>
    <dgm:cxn modelId="{7EBF91AC-AD10-485C-BCAD-987F99FF9A9E}" srcId="{C5E3ED95-83D5-45C2-B9B9-C848AAF47C23}" destId="{646F740E-633A-4258-A581-73A7436828D7}" srcOrd="1" destOrd="0" parTransId="{D9205CC7-D618-4050-845F-512F9D84D9E2}" sibTransId="{756995FA-DDCD-4668-961A-96008531EEC0}"/>
    <dgm:cxn modelId="{B75CD3D3-5172-45BB-BB8B-FB0630E6EA5D}" type="presOf" srcId="{FAA0A2CF-4CAD-4D60-8D46-409A3B68EFFF}" destId="{A1ED6CBB-8B85-42BA-A474-EF42863CCF88}" srcOrd="0" destOrd="0" presId="urn:microsoft.com/office/officeart/2005/8/layout/chevron2"/>
    <dgm:cxn modelId="{1030F618-AF44-4DAA-8914-4B0D20FD12ED}" srcId="{6A52DBAC-DF79-4A53-9FD6-70BA6CFDC55D}" destId="{07EF56C5-C0AE-419F-8E8B-AD6164C1E6F4}" srcOrd="2" destOrd="0" parTransId="{6AFBCFC7-F0A7-4B66-B6B9-EF3B745DD8AF}" sibTransId="{2B3201F8-4D6B-44F9-82CC-EDEE284D89F5}"/>
    <dgm:cxn modelId="{61A0E2B9-011F-460F-BAC3-CBADD69EB2DB}" type="presOf" srcId="{23866413-956F-40B2-94F3-C92884D0D21D}" destId="{15CC25F8-93C4-4018-8FFA-C55D6E6A1224}" srcOrd="0" destOrd="0" presId="urn:microsoft.com/office/officeart/2005/8/layout/chevron2"/>
    <dgm:cxn modelId="{9AF5844D-310D-44C4-B0B0-E6187C3D08FA}" type="presOf" srcId="{07EF56C5-C0AE-419F-8E8B-AD6164C1E6F4}" destId="{037B29F7-FC76-4096-985A-4B9B8F65C98A}" srcOrd="0" destOrd="2" presId="urn:microsoft.com/office/officeart/2005/8/layout/chevron2"/>
    <dgm:cxn modelId="{E0312095-A85A-4C34-BA45-EC5E7D14B704}" type="presOf" srcId="{5216D496-A145-4117-8002-7DE4AF94472F}" destId="{037B29F7-FC76-4096-985A-4B9B8F65C98A}" srcOrd="0" destOrd="4" presId="urn:microsoft.com/office/officeart/2005/8/layout/chevron2"/>
    <dgm:cxn modelId="{44BB1FC4-41C2-46FE-9F87-9DEC19A00FAC}" type="presOf" srcId="{646F740E-633A-4258-A581-73A7436828D7}" destId="{15CC25F8-93C4-4018-8FFA-C55D6E6A1224}" srcOrd="0" destOrd="1" presId="urn:microsoft.com/office/officeart/2005/8/layout/chevron2"/>
    <dgm:cxn modelId="{C5D1893F-6567-40C6-BE8C-09030D405159}" type="presOf" srcId="{8F5EB255-5A77-4C97-9586-E2C70373A83E}" destId="{037B29F7-FC76-4096-985A-4B9B8F65C98A}" srcOrd="0" destOrd="0" presId="urn:microsoft.com/office/officeart/2005/8/layout/chevron2"/>
    <dgm:cxn modelId="{18E9696E-45B7-43EE-8999-5DE52AE10BF7}" srcId="{C5E3ED95-83D5-45C2-B9B9-C848AAF47C23}" destId="{23866413-956F-40B2-94F3-C92884D0D21D}" srcOrd="0" destOrd="0" parTransId="{A350D819-DC75-4C59-9070-E46EDA313F0F}" sibTransId="{44D35449-E899-4967-87A2-4B08C177795C}"/>
    <dgm:cxn modelId="{94AC270B-38B1-49B6-9F0E-25C2C2F32F05}" type="presOf" srcId="{E8F87FAE-E45C-47CB-BA12-2F5823C3E13B}" destId="{15CC25F8-93C4-4018-8FFA-C55D6E6A1224}" srcOrd="0" destOrd="2" presId="urn:microsoft.com/office/officeart/2005/8/layout/chevron2"/>
    <dgm:cxn modelId="{C39B05AF-3E4D-42EC-A984-725423335226}" type="presOf" srcId="{C5E3ED95-83D5-45C2-B9B9-C848AAF47C23}" destId="{587D441F-B385-4790-A665-8057F0ABFF0B}" srcOrd="0" destOrd="0" presId="urn:microsoft.com/office/officeart/2005/8/layout/chevron2"/>
    <dgm:cxn modelId="{C4415AEE-0103-46D6-98BA-F69D627E9746}" type="presParOf" srcId="{A1ED6CBB-8B85-42BA-A474-EF42863CCF88}" destId="{BD67260E-1763-4231-9A9C-38EBE85DEEDF}" srcOrd="0" destOrd="0" presId="urn:microsoft.com/office/officeart/2005/8/layout/chevron2"/>
    <dgm:cxn modelId="{700CA1DB-17B4-4B50-B1A2-16CA7B1CEE7A}" type="presParOf" srcId="{BD67260E-1763-4231-9A9C-38EBE85DEEDF}" destId="{ED009DD7-5710-4946-B733-EFB48017BC8A}" srcOrd="0" destOrd="0" presId="urn:microsoft.com/office/officeart/2005/8/layout/chevron2"/>
    <dgm:cxn modelId="{32755D17-B4A4-4536-AECE-CD41F7DBD66B}" type="presParOf" srcId="{BD67260E-1763-4231-9A9C-38EBE85DEEDF}" destId="{037B29F7-FC76-4096-985A-4B9B8F65C98A}" srcOrd="1" destOrd="0" presId="urn:microsoft.com/office/officeart/2005/8/layout/chevron2"/>
    <dgm:cxn modelId="{03A94B44-0ED4-4C5C-9041-D23D3CC05F1B}" type="presParOf" srcId="{A1ED6CBB-8B85-42BA-A474-EF42863CCF88}" destId="{A6FDF862-38C8-47BB-B595-D9E1B21965C1}" srcOrd="1" destOrd="0" presId="urn:microsoft.com/office/officeart/2005/8/layout/chevron2"/>
    <dgm:cxn modelId="{645DE151-2A34-4C90-8350-8B0862DE817C}" type="presParOf" srcId="{A1ED6CBB-8B85-42BA-A474-EF42863CCF88}" destId="{7CB7C106-2EFB-4DDB-94A5-AB15C7457C25}" srcOrd="2" destOrd="0" presId="urn:microsoft.com/office/officeart/2005/8/layout/chevron2"/>
    <dgm:cxn modelId="{19409FBB-9459-468C-80C2-FF941835AD75}" type="presParOf" srcId="{7CB7C106-2EFB-4DDB-94A5-AB15C7457C25}" destId="{587D441F-B385-4790-A665-8057F0ABFF0B}" srcOrd="0" destOrd="0" presId="urn:microsoft.com/office/officeart/2005/8/layout/chevron2"/>
    <dgm:cxn modelId="{121B1086-4C39-4CA9-8088-61D8FB927BE3}" type="presParOf" srcId="{7CB7C106-2EFB-4DDB-94A5-AB15C7457C25}" destId="{15CC25F8-93C4-4018-8FFA-C55D6E6A12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405CAF-C405-4D9F-9B02-C0DEB2E6885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IN"/>
        </a:p>
      </dgm:t>
    </dgm:pt>
    <dgm:pt modelId="{6E4AC88E-1A08-41AB-998B-77459D24F49B}">
      <dgm:prSet/>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16200000" scaled="1"/>
          <a:tileRect/>
        </a:gradFill>
      </dgm:spPr>
      <dgm:t>
        <a:bodyPr/>
        <a:lstStyle/>
        <a:p>
          <a:pPr rtl="0"/>
          <a:r>
            <a:rPr lang="en-US" b="1" dirty="0" err="1" smtClean="0">
              <a:solidFill>
                <a:srgbClr val="002060"/>
              </a:solidFill>
              <a:latin typeface="Calibri" pitchFamily="34" charset="0"/>
            </a:rPr>
            <a:t>Amiodarone</a:t>
          </a:r>
          <a:endParaRPr lang="en-US" b="1" dirty="0">
            <a:solidFill>
              <a:srgbClr val="002060"/>
            </a:solidFill>
            <a:latin typeface="Calibri" pitchFamily="34" charset="0"/>
          </a:endParaRPr>
        </a:p>
      </dgm:t>
    </dgm:pt>
    <dgm:pt modelId="{725375BF-B967-497A-A4A1-F0AF229B6823}" type="parTrans" cxnId="{C7838E9A-E8A1-4F36-A9A5-99C3302EC842}">
      <dgm:prSet/>
      <dgm:spPr/>
      <dgm:t>
        <a:bodyPr/>
        <a:lstStyle/>
        <a:p>
          <a:endParaRPr lang="en-IN"/>
        </a:p>
      </dgm:t>
    </dgm:pt>
    <dgm:pt modelId="{358DC61E-DB09-42BE-9E24-019C198EE09E}" type="sibTrans" cxnId="{C7838E9A-E8A1-4F36-A9A5-99C3302EC842}">
      <dgm:prSet/>
      <dgm:spPr/>
      <dgm:t>
        <a:bodyPr/>
        <a:lstStyle/>
        <a:p>
          <a:endParaRPr lang="en-IN"/>
        </a:p>
      </dgm:t>
    </dgm:pt>
    <dgm:pt modelId="{8B5B92EC-5A4F-401E-8873-DC93BDCFA38A}">
      <dgm:prSet custT="1"/>
      <dgm:spPr/>
      <dgm:t>
        <a:bodyPr/>
        <a:lstStyle/>
        <a:p>
          <a:pPr rtl="0"/>
          <a:r>
            <a:rPr lang="en-US" sz="1600" dirty="0" smtClean="0">
              <a:solidFill>
                <a:srgbClr val="002060"/>
              </a:solidFill>
              <a:latin typeface="Calibri" pitchFamily="34" charset="0"/>
            </a:rPr>
            <a:t>Prolongs </a:t>
          </a:r>
          <a:r>
            <a:rPr lang="en-US" sz="1600" dirty="0" err="1" smtClean="0">
              <a:solidFill>
                <a:srgbClr val="002060"/>
              </a:solidFill>
              <a:latin typeface="Calibri" pitchFamily="34" charset="0"/>
            </a:rPr>
            <a:t>repolarization</a:t>
          </a:r>
          <a:r>
            <a:rPr lang="en-US" sz="1600" dirty="0" smtClean="0">
              <a:solidFill>
                <a:srgbClr val="002060"/>
              </a:solidFill>
              <a:latin typeface="Calibri" pitchFamily="34" charset="0"/>
            </a:rPr>
            <a:t> and refractoriness in the </a:t>
          </a:r>
          <a:r>
            <a:rPr lang="en-US" sz="1600" dirty="0" err="1" smtClean="0">
              <a:solidFill>
                <a:srgbClr val="002060"/>
              </a:solidFill>
              <a:latin typeface="Calibri" pitchFamily="34" charset="0"/>
            </a:rPr>
            <a:t>sino-atrial</a:t>
          </a:r>
          <a:r>
            <a:rPr lang="en-US" sz="1600" dirty="0" smtClean="0">
              <a:solidFill>
                <a:srgbClr val="002060"/>
              </a:solidFill>
              <a:latin typeface="Calibri" pitchFamily="34" charset="0"/>
            </a:rPr>
            <a:t> node, </a:t>
          </a:r>
          <a:r>
            <a:rPr lang="en-US" sz="1600" dirty="0" err="1" smtClean="0">
              <a:solidFill>
                <a:srgbClr val="002060"/>
              </a:solidFill>
              <a:latin typeface="Calibri" pitchFamily="34" charset="0"/>
            </a:rPr>
            <a:t>atrial</a:t>
          </a:r>
          <a:r>
            <a:rPr lang="en-US" sz="1600" dirty="0" smtClean="0">
              <a:solidFill>
                <a:srgbClr val="002060"/>
              </a:solidFill>
              <a:latin typeface="Calibri" pitchFamily="34" charset="0"/>
            </a:rPr>
            <a:t> and myocardium, AV node and His-Purkinje cardiac conduction system.</a:t>
          </a:r>
          <a:endParaRPr lang="en-IN" sz="1600" dirty="0">
            <a:solidFill>
              <a:srgbClr val="002060"/>
            </a:solidFill>
            <a:latin typeface="Calibri" pitchFamily="34" charset="0"/>
          </a:endParaRPr>
        </a:p>
      </dgm:t>
    </dgm:pt>
    <dgm:pt modelId="{3BA9E4EA-FCB6-4D7E-8FC7-D06F8B6674AC}" type="parTrans" cxnId="{E32C8F72-7940-4A2A-8FDC-A378305A8BB6}">
      <dgm:prSet/>
      <dgm:spPr/>
      <dgm:t>
        <a:bodyPr/>
        <a:lstStyle/>
        <a:p>
          <a:endParaRPr lang="en-IN"/>
        </a:p>
      </dgm:t>
    </dgm:pt>
    <dgm:pt modelId="{754EAD22-14BF-4986-AF0C-0D762065E122}" type="sibTrans" cxnId="{E32C8F72-7940-4A2A-8FDC-A378305A8BB6}">
      <dgm:prSet/>
      <dgm:spPr/>
      <dgm:t>
        <a:bodyPr/>
        <a:lstStyle/>
        <a:p>
          <a:endParaRPr lang="en-IN"/>
        </a:p>
      </dgm:t>
    </dgm:pt>
    <dgm:pt modelId="{CBFD21C4-7479-4285-9D10-36DD50D345FE}">
      <dgm:prSet custT="1"/>
      <dgm:spPr/>
      <dgm:t>
        <a:bodyPr/>
        <a:lstStyle/>
        <a:p>
          <a:pPr rtl="0"/>
          <a:r>
            <a:rPr lang="en-US" sz="1600" dirty="0" smtClean="0">
              <a:solidFill>
                <a:srgbClr val="002060"/>
              </a:solidFill>
              <a:latin typeface="Calibri" pitchFamily="34" charset="0"/>
            </a:rPr>
            <a:t>Dose: 300 mg IV rapid infusion diluted in 20-30 ml of saline followed by second dose of 150 mg if needed.</a:t>
          </a:r>
          <a:endParaRPr lang="en-US" sz="1600" dirty="0">
            <a:solidFill>
              <a:srgbClr val="002060"/>
            </a:solidFill>
            <a:latin typeface="Calibri" pitchFamily="34" charset="0"/>
          </a:endParaRPr>
        </a:p>
      </dgm:t>
    </dgm:pt>
    <dgm:pt modelId="{0A36554D-1D1D-4532-91A4-F3DFA667B7BF}" type="parTrans" cxnId="{B8086DB7-9696-4244-85D2-E537461B11E0}">
      <dgm:prSet/>
      <dgm:spPr/>
      <dgm:t>
        <a:bodyPr/>
        <a:lstStyle/>
        <a:p>
          <a:endParaRPr lang="en-IN"/>
        </a:p>
      </dgm:t>
    </dgm:pt>
    <dgm:pt modelId="{9D596695-69C8-479E-A961-B4DD4183B43F}" type="sibTrans" cxnId="{B8086DB7-9696-4244-85D2-E537461B11E0}">
      <dgm:prSet/>
      <dgm:spPr/>
      <dgm:t>
        <a:bodyPr/>
        <a:lstStyle/>
        <a:p>
          <a:endParaRPr lang="en-IN"/>
        </a:p>
      </dgm:t>
    </dgm:pt>
    <dgm:pt modelId="{312FF34C-5901-48A5-A0A5-7D3C84D2C428}">
      <dgm:prSet/>
      <dgm:spPr>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lin ang="16200000" scaled="1"/>
          <a:tileRect/>
        </a:gradFill>
      </dgm:spPr>
      <dgm:t>
        <a:bodyPr/>
        <a:lstStyle/>
        <a:p>
          <a:pPr rtl="0"/>
          <a:r>
            <a:rPr lang="en-US" b="1" dirty="0" err="1" smtClean="0">
              <a:solidFill>
                <a:srgbClr val="003300"/>
              </a:solidFill>
              <a:latin typeface="Calibri" pitchFamily="34" charset="0"/>
            </a:rPr>
            <a:t>Lidocaine</a:t>
          </a:r>
          <a:endParaRPr lang="en-US" b="1" dirty="0">
            <a:solidFill>
              <a:srgbClr val="003300"/>
            </a:solidFill>
            <a:latin typeface="Calibri" pitchFamily="34" charset="0"/>
          </a:endParaRPr>
        </a:p>
      </dgm:t>
    </dgm:pt>
    <dgm:pt modelId="{20FE0445-5C29-4A55-9B25-69690F92B7E1}" type="parTrans" cxnId="{26C2E20C-AF57-4B6F-A7B3-5D79FF812E36}">
      <dgm:prSet/>
      <dgm:spPr/>
      <dgm:t>
        <a:bodyPr/>
        <a:lstStyle/>
        <a:p>
          <a:endParaRPr lang="en-IN"/>
        </a:p>
      </dgm:t>
    </dgm:pt>
    <dgm:pt modelId="{0791FE9A-DA24-4270-8F01-BD942D932F59}" type="sibTrans" cxnId="{26C2E20C-AF57-4B6F-A7B3-5D79FF812E36}">
      <dgm:prSet/>
      <dgm:spPr/>
      <dgm:t>
        <a:bodyPr/>
        <a:lstStyle/>
        <a:p>
          <a:endParaRPr lang="en-IN"/>
        </a:p>
      </dgm:t>
    </dgm:pt>
    <dgm:pt modelId="{C43EB985-64E7-4452-A518-38E65A79F111}">
      <dgm:prSet custT="1"/>
      <dgm:spPr/>
      <dgm:t>
        <a:bodyPr/>
        <a:lstStyle/>
        <a:p>
          <a:pPr rtl="0"/>
          <a:r>
            <a:rPr lang="en-US" sz="1600" dirty="0" smtClean="0">
              <a:solidFill>
                <a:srgbClr val="003300"/>
              </a:solidFill>
              <a:latin typeface="Calibri" pitchFamily="34" charset="0"/>
            </a:rPr>
            <a:t>VT that has not responded to defibrillation.</a:t>
          </a:r>
          <a:endParaRPr lang="en-IN" sz="1600" dirty="0">
            <a:solidFill>
              <a:srgbClr val="003300"/>
            </a:solidFill>
            <a:latin typeface="Calibri" pitchFamily="34" charset="0"/>
          </a:endParaRPr>
        </a:p>
      </dgm:t>
    </dgm:pt>
    <dgm:pt modelId="{DA547F5A-D801-4B83-B732-BE7033BDD1E1}" type="parTrans" cxnId="{9CC5E7E1-6FE3-444E-AAF8-C9194E412653}">
      <dgm:prSet/>
      <dgm:spPr/>
      <dgm:t>
        <a:bodyPr/>
        <a:lstStyle/>
        <a:p>
          <a:endParaRPr lang="en-IN"/>
        </a:p>
      </dgm:t>
    </dgm:pt>
    <dgm:pt modelId="{F39035C1-E078-4C8A-814A-855DEDEF2E16}" type="sibTrans" cxnId="{9CC5E7E1-6FE3-444E-AAF8-C9194E412653}">
      <dgm:prSet/>
      <dgm:spPr/>
      <dgm:t>
        <a:bodyPr/>
        <a:lstStyle/>
        <a:p>
          <a:endParaRPr lang="en-IN"/>
        </a:p>
      </dgm:t>
    </dgm:pt>
    <dgm:pt modelId="{CADE1F47-87E1-469B-8087-7F3A7F5F5986}">
      <dgm:prSet custT="1"/>
      <dgm:spPr/>
      <dgm:t>
        <a:bodyPr/>
        <a:lstStyle/>
        <a:p>
          <a:pPr rtl="0"/>
          <a:r>
            <a:rPr lang="en-US" sz="1600" dirty="0" smtClean="0">
              <a:solidFill>
                <a:srgbClr val="003300"/>
              </a:solidFill>
              <a:latin typeface="Calibri" pitchFamily="34" charset="0"/>
            </a:rPr>
            <a:t>May be considered if </a:t>
          </a:r>
          <a:r>
            <a:rPr lang="en-US" sz="1600" dirty="0" err="1" smtClean="0">
              <a:solidFill>
                <a:srgbClr val="003300"/>
              </a:solidFill>
              <a:latin typeface="Calibri" pitchFamily="34" charset="0"/>
            </a:rPr>
            <a:t>amiodarone</a:t>
          </a:r>
          <a:r>
            <a:rPr lang="en-US" sz="1600" dirty="0" smtClean="0">
              <a:solidFill>
                <a:srgbClr val="003300"/>
              </a:solidFill>
              <a:latin typeface="Calibri" pitchFamily="34" charset="0"/>
            </a:rPr>
            <a:t> is not available.</a:t>
          </a:r>
          <a:endParaRPr lang="en-US" sz="1600" dirty="0">
            <a:solidFill>
              <a:srgbClr val="003300"/>
            </a:solidFill>
            <a:latin typeface="Calibri" pitchFamily="34" charset="0"/>
          </a:endParaRPr>
        </a:p>
      </dgm:t>
    </dgm:pt>
    <dgm:pt modelId="{F888E72A-6E39-4D8B-9632-F2D4663D92C6}" type="parTrans" cxnId="{CE54BC08-1A07-4C5E-98DF-0261CA9C84F4}">
      <dgm:prSet/>
      <dgm:spPr/>
      <dgm:t>
        <a:bodyPr/>
        <a:lstStyle/>
        <a:p>
          <a:endParaRPr lang="en-IN"/>
        </a:p>
      </dgm:t>
    </dgm:pt>
    <dgm:pt modelId="{289ECACB-26ED-428E-A526-BCD360D91B25}" type="sibTrans" cxnId="{CE54BC08-1A07-4C5E-98DF-0261CA9C84F4}">
      <dgm:prSet/>
      <dgm:spPr/>
      <dgm:t>
        <a:bodyPr/>
        <a:lstStyle/>
        <a:p>
          <a:endParaRPr lang="en-IN"/>
        </a:p>
      </dgm:t>
    </dgm:pt>
    <dgm:pt modelId="{68A09B50-2407-4C7D-B1FD-A43B5E001D26}">
      <dgm:prSet custT="1"/>
      <dgm:spPr/>
      <dgm:t>
        <a:bodyPr/>
        <a:lstStyle/>
        <a:p>
          <a:pPr rtl="0"/>
          <a:r>
            <a:rPr lang="en-US" sz="1600" dirty="0" smtClean="0">
              <a:solidFill>
                <a:srgbClr val="003300"/>
              </a:solidFill>
              <a:latin typeface="Calibri" pitchFamily="34" charset="0"/>
            </a:rPr>
            <a:t>Dose: 1-1.5 mg/kg initial dose followed by 0.5 to 0.75 mg/kg every 5 to 10 minutes if needed. Maximum of 3 doses or 3mg/kg.</a:t>
          </a:r>
          <a:endParaRPr lang="en-IN" sz="1600" dirty="0">
            <a:solidFill>
              <a:srgbClr val="003300"/>
            </a:solidFill>
            <a:latin typeface="Calibri" pitchFamily="34" charset="0"/>
          </a:endParaRPr>
        </a:p>
      </dgm:t>
    </dgm:pt>
    <dgm:pt modelId="{D0E218EE-C98F-4926-83CB-F4646A7CD84A}" type="parTrans" cxnId="{D6557A36-E547-4DE3-96D4-FECFCC85BA93}">
      <dgm:prSet/>
      <dgm:spPr/>
      <dgm:t>
        <a:bodyPr/>
        <a:lstStyle/>
        <a:p>
          <a:endParaRPr lang="en-IN"/>
        </a:p>
      </dgm:t>
    </dgm:pt>
    <dgm:pt modelId="{924CE60D-190F-4528-9BE6-6B5D49701093}" type="sibTrans" cxnId="{D6557A36-E547-4DE3-96D4-FECFCC85BA93}">
      <dgm:prSet/>
      <dgm:spPr/>
      <dgm:t>
        <a:bodyPr/>
        <a:lstStyle/>
        <a:p>
          <a:endParaRPr lang="en-IN"/>
        </a:p>
      </dgm:t>
    </dgm:pt>
    <dgm:pt modelId="{42DE5A66-A6AA-456F-97F2-51165CE0A632}">
      <dgm:prSet/>
      <dgm:spPr>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16200000" scaled="1"/>
          <a:tileRect/>
        </a:gradFill>
      </dgm:spPr>
      <dgm:t>
        <a:bodyPr/>
        <a:lstStyle/>
        <a:p>
          <a:pPr rtl="0"/>
          <a:r>
            <a:rPr lang="en-US" b="1" dirty="0" smtClean="0">
              <a:solidFill>
                <a:srgbClr val="C00000"/>
              </a:solidFill>
              <a:latin typeface="Calibri" pitchFamily="34" charset="0"/>
            </a:rPr>
            <a:t>Magnesium</a:t>
          </a:r>
          <a:endParaRPr lang="en-IN" b="1" dirty="0">
            <a:solidFill>
              <a:srgbClr val="C00000"/>
            </a:solidFill>
            <a:latin typeface="Calibri" pitchFamily="34" charset="0"/>
          </a:endParaRPr>
        </a:p>
      </dgm:t>
    </dgm:pt>
    <dgm:pt modelId="{C618AF75-3288-426A-BE8C-75D6BD4CDE20}" type="parTrans" cxnId="{92D25158-3E81-4CC1-BF19-833A7AB83157}">
      <dgm:prSet/>
      <dgm:spPr/>
      <dgm:t>
        <a:bodyPr/>
        <a:lstStyle/>
        <a:p>
          <a:endParaRPr lang="en-IN"/>
        </a:p>
      </dgm:t>
    </dgm:pt>
    <dgm:pt modelId="{4D8DF56F-60D7-4D7A-8F31-0D760C9F8F63}" type="sibTrans" cxnId="{92D25158-3E81-4CC1-BF19-833A7AB83157}">
      <dgm:prSet/>
      <dgm:spPr/>
      <dgm:t>
        <a:bodyPr/>
        <a:lstStyle/>
        <a:p>
          <a:endParaRPr lang="en-IN"/>
        </a:p>
      </dgm:t>
    </dgm:pt>
    <dgm:pt modelId="{F7F63521-EF93-4D11-8223-F3C301DC47F7}">
      <dgm:prSet custT="1"/>
      <dgm:spPr/>
      <dgm:t>
        <a:bodyPr/>
        <a:lstStyle/>
        <a:p>
          <a:pPr rtl="0"/>
          <a:r>
            <a:rPr lang="en-US" sz="1600" dirty="0" smtClean="0">
              <a:solidFill>
                <a:srgbClr val="C00000"/>
              </a:solidFill>
              <a:latin typeface="Calibri" pitchFamily="34" charset="0"/>
            </a:rPr>
            <a:t>Effective in terminating polymorphic VT or </a:t>
          </a:r>
          <a:r>
            <a:rPr lang="en-US" sz="1600" dirty="0" err="1" smtClean="0">
              <a:solidFill>
                <a:srgbClr val="C00000"/>
              </a:solidFill>
              <a:latin typeface="Calibri" pitchFamily="34" charset="0"/>
            </a:rPr>
            <a:t>torsades</a:t>
          </a:r>
          <a:r>
            <a:rPr lang="en-US" sz="1600" dirty="0" smtClean="0">
              <a:solidFill>
                <a:srgbClr val="C00000"/>
              </a:solidFill>
              <a:latin typeface="Calibri" pitchFamily="34" charset="0"/>
            </a:rPr>
            <a:t> de pointes.</a:t>
          </a:r>
          <a:endParaRPr lang="en-IN" sz="1600" dirty="0">
            <a:solidFill>
              <a:srgbClr val="C00000"/>
            </a:solidFill>
            <a:latin typeface="Calibri" pitchFamily="34" charset="0"/>
          </a:endParaRPr>
        </a:p>
      </dgm:t>
    </dgm:pt>
    <dgm:pt modelId="{52D7D69F-7727-4779-B835-E6EE0FDBB94D}" type="parTrans" cxnId="{A86B016B-E14D-442A-A121-F007D50D6F23}">
      <dgm:prSet/>
      <dgm:spPr/>
      <dgm:t>
        <a:bodyPr/>
        <a:lstStyle/>
        <a:p>
          <a:endParaRPr lang="en-IN"/>
        </a:p>
      </dgm:t>
    </dgm:pt>
    <dgm:pt modelId="{730D81A0-4A85-4E2B-9EBA-B6B27626E6C0}" type="sibTrans" cxnId="{A86B016B-E14D-442A-A121-F007D50D6F23}">
      <dgm:prSet/>
      <dgm:spPr/>
      <dgm:t>
        <a:bodyPr/>
        <a:lstStyle/>
        <a:p>
          <a:endParaRPr lang="en-IN"/>
        </a:p>
      </dgm:t>
    </dgm:pt>
    <dgm:pt modelId="{D1E486C7-C555-464A-938B-BB81078C9A5F}">
      <dgm:prSet custT="1"/>
      <dgm:spPr/>
      <dgm:t>
        <a:bodyPr/>
        <a:lstStyle/>
        <a:p>
          <a:pPr rtl="0"/>
          <a:r>
            <a:rPr lang="en-US" sz="1600" dirty="0" smtClean="0">
              <a:solidFill>
                <a:srgbClr val="C00000"/>
              </a:solidFill>
              <a:latin typeface="Calibri" pitchFamily="34" charset="0"/>
            </a:rPr>
            <a:t>Dose: 1-2 gm infused over 5 minutes.</a:t>
          </a:r>
          <a:endParaRPr lang="en-IN" sz="1600" dirty="0">
            <a:solidFill>
              <a:srgbClr val="C00000"/>
            </a:solidFill>
            <a:latin typeface="Calibri" pitchFamily="34" charset="0"/>
          </a:endParaRPr>
        </a:p>
      </dgm:t>
    </dgm:pt>
    <dgm:pt modelId="{B4602574-3E8F-45BF-8359-C5C0EB525B3E}" type="parTrans" cxnId="{232EB13A-0A69-4DC4-AB17-4E3FC57F68A7}">
      <dgm:prSet/>
      <dgm:spPr/>
      <dgm:t>
        <a:bodyPr/>
        <a:lstStyle/>
        <a:p>
          <a:endParaRPr lang="en-IN"/>
        </a:p>
      </dgm:t>
    </dgm:pt>
    <dgm:pt modelId="{C82E6A70-40F5-4DFB-918A-8D0D0F273C31}" type="sibTrans" cxnId="{232EB13A-0A69-4DC4-AB17-4E3FC57F68A7}">
      <dgm:prSet/>
      <dgm:spPr/>
      <dgm:t>
        <a:bodyPr/>
        <a:lstStyle/>
        <a:p>
          <a:endParaRPr lang="en-IN"/>
        </a:p>
      </dgm:t>
    </dgm:pt>
    <dgm:pt modelId="{7E3B8983-1B76-4FB5-A4E5-21F6C512C46D}" type="pres">
      <dgm:prSet presAssocID="{A0405CAF-C405-4D9F-9B02-C0DEB2E68856}" presName="linearFlow" presStyleCnt="0">
        <dgm:presLayoutVars>
          <dgm:dir/>
          <dgm:animLvl val="lvl"/>
          <dgm:resizeHandles val="exact"/>
        </dgm:presLayoutVars>
      </dgm:prSet>
      <dgm:spPr/>
      <dgm:t>
        <a:bodyPr/>
        <a:lstStyle/>
        <a:p>
          <a:endParaRPr lang="en-IN"/>
        </a:p>
      </dgm:t>
    </dgm:pt>
    <dgm:pt modelId="{BE733BB5-E6D5-4987-82D4-9A6637FBB0CE}" type="pres">
      <dgm:prSet presAssocID="{6E4AC88E-1A08-41AB-998B-77459D24F49B}" presName="composite" presStyleCnt="0"/>
      <dgm:spPr/>
    </dgm:pt>
    <dgm:pt modelId="{40E084EB-EAA9-4B0D-B41C-B3516CEB2B00}" type="pres">
      <dgm:prSet presAssocID="{6E4AC88E-1A08-41AB-998B-77459D24F49B}" presName="parentText" presStyleLbl="alignNode1" presStyleIdx="0" presStyleCnt="3">
        <dgm:presLayoutVars>
          <dgm:chMax val="1"/>
          <dgm:bulletEnabled val="1"/>
        </dgm:presLayoutVars>
      </dgm:prSet>
      <dgm:spPr/>
      <dgm:t>
        <a:bodyPr/>
        <a:lstStyle/>
        <a:p>
          <a:endParaRPr lang="en-IN"/>
        </a:p>
      </dgm:t>
    </dgm:pt>
    <dgm:pt modelId="{B8B6B6A6-0830-4B7C-9DF9-622B7881A493}" type="pres">
      <dgm:prSet presAssocID="{6E4AC88E-1A08-41AB-998B-77459D24F49B}" presName="descendantText" presStyleLbl="alignAcc1" presStyleIdx="0" presStyleCnt="3">
        <dgm:presLayoutVars>
          <dgm:bulletEnabled val="1"/>
        </dgm:presLayoutVars>
      </dgm:prSet>
      <dgm:spPr/>
      <dgm:t>
        <a:bodyPr/>
        <a:lstStyle/>
        <a:p>
          <a:endParaRPr lang="en-IN"/>
        </a:p>
      </dgm:t>
    </dgm:pt>
    <dgm:pt modelId="{0B7D210E-D40A-452A-9390-CC08571EAE9B}" type="pres">
      <dgm:prSet presAssocID="{358DC61E-DB09-42BE-9E24-019C198EE09E}" presName="sp" presStyleCnt="0"/>
      <dgm:spPr/>
    </dgm:pt>
    <dgm:pt modelId="{63669247-AF2D-4059-AFA7-F85DED6A8D45}" type="pres">
      <dgm:prSet presAssocID="{312FF34C-5901-48A5-A0A5-7D3C84D2C428}" presName="composite" presStyleCnt="0"/>
      <dgm:spPr/>
    </dgm:pt>
    <dgm:pt modelId="{EE11EFCA-BCD5-4F99-9548-34C464A7994D}" type="pres">
      <dgm:prSet presAssocID="{312FF34C-5901-48A5-A0A5-7D3C84D2C428}" presName="parentText" presStyleLbl="alignNode1" presStyleIdx="1" presStyleCnt="3">
        <dgm:presLayoutVars>
          <dgm:chMax val="1"/>
          <dgm:bulletEnabled val="1"/>
        </dgm:presLayoutVars>
      </dgm:prSet>
      <dgm:spPr/>
      <dgm:t>
        <a:bodyPr/>
        <a:lstStyle/>
        <a:p>
          <a:endParaRPr lang="en-IN"/>
        </a:p>
      </dgm:t>
    </dgm:pt>
    <dgm:pt modelId="{ACCAFAB2-1C04-4D26-B933-FBDB0AD88AFD}" type="pres">
      <dgm:prSet presAssocID="{312FF34C-5901-48A5-A0A5-7D3C84D2C428}" presName="descendantText" presStyleLbl="alignAcc1" presStyleIdx="1" presStyleCnt="3">
        <dgm:presLayoutVars>
          <dgm:bulletEnabled val="1"/>
        </dgm:presLayoutVars>
      </dgm:prSet>
      <dgm:spPr/>
      <dgm:t>
        <a:bodyPr/>
        <a:lstStyle/>
        <a:p>
          <a:endParaRPr lang="en-IN"/>
        </a:p>
      </dgm:t>
    </dgm:pt>
    <dgm:pt modelId="{035BAE40-8974-49FA-BEDE-FD77B1565FC9}" type="pres">
      <dgm:prSet presAssocID="{0791FE9A-DA24-4270-8F01-BD942D932F59}" presName="sp" presStyleCnt="0"/>
      <dgm:spPr/>
    </dgm:pt>
    <dgm:pt modelId="{A42BFCA2-5493-4DF7-890D-E3A06D88F7A1}" type="pres">
      <dgm:prSet presAssocID="{42DE5A66-A6AA-456F-97F2-51165CE0A632}" presName="composite" presStyleCnt="0"/>
      <dgm:spPr/>
    </dgm:pt>
    <dgm:pt modelId="{EA7CE618-2B8C-43C7-B7F3-70A6EFAA2A92}" type="pres">
      <dgm:prSet presAssocID="{42DE5A66-A6AA-456F-97F2-51165CE0A632}" presName="parentText" presStyleLbl="alignNode1" presStyleIdx="2" presStyleCnt="3">
        <dgm:presLayoutVars>
          <dgm:chMax val="1"/>
          <dgm:bulletEnabled val="1"/>
        </dgm:presLayoutVars>
      </dgm:prSet>
      <dgm:spPr/>
      <dgm:t>
        <a:bodyPr/>
        <a:lstStyle/>
        <a:p>
          <a:endParaRPr lang="en-IN"/>
        </a:p>
      </dgm:t>
    </dgm:pt>
    <dgm:pt modelId="{FFA0A093-43A3-4AA6-879C-07D706317FA5}" type="pres">
      <dgm:prSet presAssocID="{42DE5A66-A6AA-456F-97F2-51165CE0A632}" presName="descendantText" presStyleLbl="alignAcc1" presStyleIdx="2" presStyleCnt="3">
        <dgm:presLayoutVars>
          <dgm:bulletEnabled val="1"/>
        </dgm:presLayoutVars>
      </dgm:prSet>
      <dgm:spPr/>
      <dgm:t>
        <a:bodyPr/>
        <a:lstStyle/>
        <a:p>
          <a:endParaRPr lang="en-IN"/>
        </a:p>
      </dgm:t>
    </dgm:pt>
  </dgm:ptLst>
  <dgm:cxnLst>
    <dgm:cxn modelId="{06CC479B-A018-4AF1-A3A0-37D139959D91}" type="presOf" srcId="{CBFD21C4-7479-4285-9D10-36DD50D345FE}" destId="{B8B6B6A6-0830-4B7C-9DF9-622B7881A493}" srcOrd="0" destOrd="1" presId="urn:microsoft.com/office/officeart/2005/8/layout/chevron2"/>
    <dgm:cxn modelId="{CE54BC08-1A07-4C5E-98DF-0261CA9C84F4}" srcId="{312FF34C-5901-48A5-A0A5-7D3C84D2C428}" destId="{CADE1F47-87E1-469B-8087-7F3A7F5F5986}" srcOrd="1" destOrd="0" parTransId="{F888E72A-6E39-4D8B-9632-F2D4663D92C6}" sibTransId="{289ECACB-26ED-428E-A526-BCD360D91B25}"/>
    <dgm:cxn modelId="{0A115933-29A9-4161-84E5-24F2925BF850}" type="presOf" srcId="{F7F63521-EF93-4D11-8223-F3C301DC47F7}" destId="{FFA0A093-43A3-4AA6-879C-07D706317FA5}" srcOrd="0" destOrd="0" presId="urn:microsoft.com/office/officeart/2005/8/layout/chevron2"/>
    <dgm:cxn modelId="{B8086DB7-9696-4244-85D2-E537461B11E0}" srcId="{6E4AC88E-1A08-41AB-998B-77459D24F49B}" destId="{CBFD21C4-7479-4285-9D10-36DD50D345FE}" srcOrd="1" destOrd="0" parTransId="{0A36554D-1D1D-4532-91A4-F3DFA667B7BF}" sibTransId="{9D596695-69C8-479E-A961-B4DD4183B43F}"/>
    <dgm:cxn modelId="{60AEAFBC-E696-4F83-8AC7-D19E3F48D32C}" type="presOf" srcId="{6E4AC88E-1A08-41AB-998B-77459D24F49B}" destId="{40E084EB-EAA9-4B0D-B41C-B3516CEB2B00}" srcOrd="0" destOrd="0" presId="urn:microsoft.com/office/officeart/2005/8/layout/chevron2"/>
    <dgm:cxn modelId="{73D69A40-4D34-40B0-A839-4E1B1184085F}" type="presOf" srcId="{312FF34C-5901-48A5-A0A5-7D3C84D2C428}" destId="{EE11EFCA-BCD5-4F99-9548-34C464A7994D}" srcOrd="0" destOrd="0" presId="urn:microsoft.com/office/officeart/2005/8/layout/chevron2"/>
    <dgm:cxn modelId="{9CC5E7E1-6FE3-444E-AAF8-C9194E412653}" srcId="{312FF34C-5901-48A5-A0A5-7D3C84D2C428}" destId="{C43EB985-64E7-4452-A518-38E65A79F111}" srcOrd="0" destOrd="0" parTransId="{DA547F5A-D801-4B83-B732-BE7033BDD1E1}" sibTransId="{F39035C1-E078-4C8A-814A-855DEDEF2E16}"/>
    <dgm:cxn modelId="{D63C01B3-488D-49D6-8DD6-B6F1D6565287}" type="presOf" srcId="{42DE5A66-A6AA-456F-97F2-51165CE0A632}" destId="{EA7CE618-2B8C-43C7-B7F3-70A6EFAA2A92}" srcOrd="0" destOrd="0" presId="urn:microsoft.com/office/officeart/2005/8/layout/chevron2"/>
    <dgm:cxn modelId="{DA814801-92AF-4EAC-9427-9516FB558779}" type="presOf" srcId="{68A09B50-2407-4C7D-B1FD-A43B5E001D26}" destId="{ACCAFAB2-1C04-4D26-B933-FBDB0AD88AFD}" srcOrd="0" destOrd="2" presId="urn:microsoft.com/office/officeart/2005/8/layout/chevron2"/>
    <dgm:cxn modelId="{E3F913ED-9A26-4E56-9A61-ADB5B01E468F}" type="presOf" srcId="{D1E486C7-C555-464A-938B-BB81078C9A5F}" destId="{FFA0A093-43A3-4AA6-879C-07D706317FA5}" srcOrd="0" destOrd="1" presId="urn:microsoft.com/office/officeart/2005/8/layout/chevron2"/>
    <dgm:cxn modelId="{A86B016B-E14D-442A-A121-F007D50D6F23}" srcId="{42DE5A66-A6AA-456F-97F2-51165CE0A632}" destId="{F7F63521-EF93-4D11-8223-F3C301DC47F7}" srcOrd="0" destOrd="0" parTransId="{52D7D69F-7727-4779-B835-E6EE0FDBB94D}" sibTransId="{730D81A0-4A85-4E2B-9EBA-B6B27626E6C0}"/>
    <dgm:cxn modelId="{CC7885FE-688F-4B4C-9484-8797015B5C82}" type="presOf" srcId="{C43EB985-64E7-4452-A518-38E65A79F111}" destId="{ACCAFAB2-1C04-4D26-B933-FBDB0AD88AFD}" srcOrd="0" destOrd="0" presId="urn:microsoft.com/office/officeart/2005/8/layout/chevron2"/>
    <dgm:cxn modelId="{92D25158-3E81-4CC1-BF19-833A7AB83157}" srcId="{A0405CAF-C405-4D9F-9B02-C0DEB2E68856}" destId="{42DE5A66-A6AA-456F-97F2-51165CE0A632}" srcOrd="2" destOrd="0" parTransId="{C618AF75-3288-426A-BE8C-75D6BD4CDE20}" sibTransId="{4D8DF56F-60D7-4D7A-8F31-0D760C9F8F63}"/>
    <dgm:cxn modelId="{26C2E20C-AF57-4B6F-A7B3-5D79FF812E36}" srcId="{A0405CAF-C405-4D9F-9B02-C0DEB2E68856}" destId="{312FF34C-5901-48A5-A0A5-7D3C84D2C428}" srcOrd="1" destOrd="0" parTransId="{20FE0445-5C29-4A55-9B25-69690F92B7E1}" sibTransId="{0791FE9A-DA24-4270-8F01-BD942D932F59}"/>
    <dgm:cxn modelId="{D6557A36-E547-4DE3-96D4-FECFCC85BA93}" srcId="{312FF34C-5901-48A5-A0A5-7D3C84D2C428}" destId="{68A09B50-2407-4C7D-B1FD-A43B5E001D26}" srcOrd="2" destOrd="0" parTransId="{D0E218EE-C98F-4926-83CB-F4646A7CD84A}" sibTransId="{924CE60D-190F-4528-9BE6-6B5D49701093}"/>
    <dgm:cxn modelId="{2FA3B3F1-7EA6-4C01-9462-122686286D2C}" type="presOf" srcId="{8B5B92EC-5A4F-401E-8873-DC93BDCFA38A}" destId="{B8B6B6A6-0830-4B7C-9DF9-622B7881A493}" srcOrd="0" destOrd="0" presId="urn:microsoft.com/office/officeart/2005/8/layout/chevron2"/>
    <dgm:cxn modelId="{E32C8F72-7940-4A2A-8FDC-A378305A8BB6}" srcId="{6E4AC88E-1A08-41AB-998B-77459D24F49B}" destId="{8B5B92EC-5A4F-401E-8873-DC93BDCFA38A}" srcOrd="0" destOrd="0" parTransId="{3BA9E4EA-FCB6-4D7E-8FC7-D06F8B6674AC}" sibTransId="{754EAD22-14BF-4986-AF0C-0D762065E122}"/>
    <dgm:cxn modelId="{C7838E9A-E8A1-4F36-A9A5-99C3302EC842}" srcId="{A0405CAF-C405-4D9F-9B02-C0DEB2E68856}" destId="{6E4AC88E-1A08-41AB-998B-77459D24F49B}" srcOrd="0" destOrd="0" parTransId="{725375BF-B967-497A-A4A1-F0AF229B6823}" sibTransId="{358DC61E-DB09-42BE-9E24-019C198EE09E}"/>
    <dgm:cxn modelId="{367A0533-73EA-41A9-A3F9-FDBC38456637}" type="presOf" srcId="{CADE1F47-87E1-469B-8087-7F3A7F5F5986}" destId="{ACCAFAB2-1C04-4D26-B933-FBDB0AD88AFD}" srcOrd="0" destOrd="1" presId="urn:microsoft.com/office/officeart/2005/8/layout/chevron2"/>
    <dgm:cxn modelId="{BCE47EC3-6D3D-45D5-90DA-093A9977A42C}" type="presOf" srcId="{A0405CAF-C405-4D9F-9B02-C0DEB2E68856}" destId="{7E3B8983-1B76-4FB5-A4E5-21F6C512C46D}" srcOrd="0" destOrd="0" presId="urn:microsoft.com/office/officeart/2005/8/layout/chevron2"/>
    <dgm:cxn modelId="{232EB13A-0A69-4DC4-AB17-4E3FC57F68A7}" srcId="{42DE5A66-A6AA-456F-97F2-51165CE0A632}" destId="{D1E486C7-C555-464A-938B-BB81078C9A5F}" srcOrd="1" destOrd="0" parTransId="{B4602574-3E8F-45BF-8359-C5C0EB525B3E}" sibTransId="{C82E6A70-40F5-4DFB-918A-8D0D0F273C31}"/>
    <dgm:cxn modelId="{7BC9C5C3-C6C4-4CF4-B43F-9BF7FF965999}" type="presParOf" srcId="{7E3B8983-1B76-4FB5-A4E5-21F6C512C46D}" destId="{BE733BB5-E6D5-4987-82D4-9A6637FBB0CE}" srcOrd="0" destOrd="0" presId="urn:microsoft.com/office/officeart/2005/8/layout/chevron2"/>
    <dgm:cxn modelId="{1B94AF4A-D751-4ECC-934D-1EE8B76D6E1C}" type="presParOf" srcId="{BE733BB5-E6D5-4987-82D4-9A6637FBB0CE}" destId="{40E084EB-EAA9-4B0D-B41C-B3516CEB2B00}" srcOrd="0" destOrd="0" presId="urn:microsoft.com/office/officeart/2005/8/layout/chevron2"/>
    <dgm:cxn modelId="{CACFEA5D-63EC-4438-A4FF-AF43EA0B4C48}" type="presParOf" srcId="{BE733BB5-E6D5-4987-82D4-9A6637FBB0CE}" destId="{B8B6B6A6-0830-4B7C-9DF9-622B7881A493}" srcOrd="1" destOrd="0" presId="urn:microsoft.com/office/officeart/2005/8/layout/chevron2"/>
    <dgm:cxn modelId="{E6D2C92D-012A-4442-A630-13BB24DE773D}" type="presParOf" srcId="{7E3B8983-1B76-4FB5-A4E5-21F6C512C46D}" destId="{0B7D210E-D40A-452A-9390-CC08571EAE9B}" srcOrd="1" destOrd="0" presId="urn:microsoft.com/office/officeart/2005/8/layout/chevron2"/>
    <dgm:cxn modelId="{1131763A-6C54-447D-93CB-8F7C1885468E}" type="presParOf" srcId="{7E3B8983-1B76-4FB5-A4E5-21F6C512C46D}" destId="{63669247-AF2D-4059-AFA7-F85DED6A8D45}" srcOrd="2" destOrd="0" presId="urn:microsoft.com/office/officeart/2005/8/layout/chevron2"/>
    <dgm:cxn modelId="{01B8FACE-D0BD-48C4-8AA8-607A55C28DAC}" type="presParOf" srcId="{63669247-AF2D-4059-AFA7-F85DED6A8D45}" destId="{EE11EFCA-BCD5-4F99-9548-34C464A7994D}" srcOrd="0" destOrd="0" presId="urn:microsoft.com/office/officeart/2005/8/layout/chevron2"/>
    <dgm:cxn modelId="{00CA2210-BB43-4091-8348-B825BB338947}" type="presParOf" srcId="{63669247-AF2D-4059-AFA7-F85DED6A8D45}" destId="{ACCAFAB2-1C04-4D26-B933-FBDB0AD88AFD}" srcOrd="1" destOrd="0" presId="urn:microsoft.com/office/officeart/2005/8/layout/chevron2"/>
    <dgm:cxn modelId="{6D467055-62D0-4B2D-A8C1-2021842AB73D}" type="presParOf" srcId="{7E3B8983-1B76-4FB5-A4E5-21F6C512C46D}" destId="{035BAE40-8974-49FA-BEDE-FD77B1565FC9}" srcOrd="3" destOrd="0" presId="urn:microsoft.com/office/officeart/2005/8/layout/chevron2"/>
    <dgm:cxn modelId="{2DF5C4F5-B9BB-4D02-B385-83FA2C1D5D53}" type="presParOf" srcId="{7E3B8983-1B76-4FB5-A4E5-21F6C512C46D}" destId="{A42BFCA2-5493-4DF7-890D-E3A06D88F7A1}" srcOrd="4" destOrd="0" presId="urn:microsoft.com/office/officeart/2005/8/layout/chevron2"/>
    <dgm:cxn modelId="{82685A2D-B4E8-45E4-B39D-F3CA0B58719E}" type="presParOf" srcId="{A42BFCA2-5493-4DF7-890D-E3A06D88F7A1}" destId="{EA7CE618-2B8C-43C7-B7F3-70A6EFAA2A92}" srcOrd="0" destOrd="0" presId="urn:microsoft.com/office/officeart/2005/8/layout/chevron2"/>
    <dgm:cxn modelId="{63CABA33-1591-4A59-BBCF-6C5F6C7863C2}" type="presParOf" srcId="{A42BFCA2-5493-4DF7-890D-E3A06D88F7A1}" destId="{FFA0A093-43A3-4AA6-879C-07D706317F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33E5EB-1BEC-4A99-B633-CE92453CBDFE}"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80BBB8CE-80C8-46EB-963F-3B79D2E136BA}">
      <dgm:prSet phldrT="[Text]"/>
      <dgm:spPr/>
      <dgm:t>
        <a:bodyPr/>
        <a:lstStyle/>
        <a:p>
          <a:r>
            <a:rPr lang="en-US" dirty="0" smtClean="0"/>
            <a:t>Atropine</a:t>
          </a:r>
          <a:endParaRPr lang="en-US" dirty="0"/>
        </a:p>
      </dgm:t>
    </dgm:pt>
    <dgm:pt modelId="{CCB6866E-8182-4CA0-8D10-D4E6B412928D}" type="parTrans" cxnId="{D54597BA-8C4E-45A0-815F-A13189CB53D1}">
      <dgm:prSet/>
      <dgm:spPr/>
      <dgm:t>
        <a:bodyPr/>
        <a:lstStyle/>
        <a:p>
          <a:endParaRPr lang="en-US"/>
        </a:p>
      </dgm:t>
    </dgm:pt>
    <dgm:pt modelId="{8C705806-5A25-4136-BFB1-369AF1BF05DC}" type="sibTrans" cxnId="{D54597BA-8C4E-45A0-815F-A13189CB53D1}">
      <dgm:prSet/>
      <dgm:spPr/>
      <dgm:t>
        <a:bodyPr/>
        <a:lstStyle/>
        <a:p>
          <a:endParaRPr lang="en-US"/>
        </a:p>
      </dgm:t>
    </dgm:pt>
    <dgm:pt modelId="{2E68CFCA-674D-4C0E-A7B0-07555086B43A}">
      <dgm:prSet phldrT="[Text]"/>
      <dgm:spPr/>
      <dgm:t>
        <a:bodyPr/>
        <a:lstStyle/>
        <a:p>
          <a:r>
            <a:rPr lang="en-US" smtClean="0">
              <a:latin typeface="Calibri" pitchFamily="34" charset="0"/>
            </a:rPr>
            <a:t>Not included as a drug for PEA, Asystole in the new CPR-ECC guidelines.</a:t>
          </a:r>
          <a:endParaRPr lang="en-US" dirty="0"/>
        </a:p>
      </dgm:t>
    </dgm:pt>
    <dgm:pt modelId="{B53621F1-7411-4A26-B2DB-B30F43BC831F}" type="parTrans" cxnId="{A5C50800-C9B2-428D-81E4-A4D4D57EE130}">
      <dgm:prSet/>
      <dgm:spPr/>
      <dgm:t>
        <a:bodyPr/>
        <a:lstStyle/>
        <a:p>
          <a:endParaRPr lang="en-US"/>
        </a:p>
      </dgm:t>
    </dgm:pt>
    <dgm:pt modelId="{6FB56453-35FE-4F13-A9BD-BD31EC1FB8F8}" type="sibTrans" cxnId="{A5C50800-C9B2-428D-81E4-A4D4D57EE130}">
      <dgm:prSet/>
      <dgm:spPr/>
      <dgm:t>
        <a:bodyPr/>
        <a:lstStyle/>
        <a:p>
          <a:endParaRPr lang="en-US"/>
        </a:p>
      </dgm:t>
    </dgm:pt>
    <dgm:pt modelId="{23E75ED1-C65D-4DCD-8624-5ABB609899B5}">
      <dgm:prSet phldrT="[Text]"/>
      <dgm:spPr/>
      <dgm:t>
        <a:bodyPr/>
        <a:lstStyle/>
        <a:p>
          <a:r>
            <a:rPr lang="en-US" dirty="0" smtClean="0"/>
            <a:t>Sodium bicarbonate</a:t>
          </a:r>
          <a:endParaRPr lang="en-US" dirty="0"/>
        </a:p>
      </dgm:t>
    </dgm:pt>
    <dgm:pt modelId="{2883130F-0910-4CC3-B4CD-F49A04332CDC}" type="parTrans" cxnId="{C0316A80-CA97-4761-87C1-F4CF9DA5DB24}">
      <dgm:prSet/>
      <dgm:spPr/>
      <dgm:t>
        <a:bodyPr/>
        <a:lstStyle/>
        <a:p>
          <a:endParaRPr lang="en-US"/>
        </a:p>
      </dgm:t>
    </dgm:pt>
    <dgm:pt modelId="{1F9A9893-838A-499D-B895-591FF8F1E011}" type="sibTrans" cxnId="{C0316A80-CA97-4761-87C1-F4CF9DA5DB24}">
      <dgm:prSet/>
      <dgm:spPr/>
      <dgm:t>
        <a:bodyPr/>
        <a:lstStyle/>
        <a:p>
          <a:endParaRPr lang="en-US"/>
        </a:p>
      </dgm:t>
    </dgm:pt>
    <dgm:pt modelId="{998EFA06-333B-4975-94C2-DA93AC5D5E27}">
      <dgm:prSet phldrT="[Text]"/>
      <dgm:spPr/>
      <dgm:t>
        <a:bodyPr/>
        <a:lstStyle/>
        <a:p>
          <a:r>
            <a:rPr lang="en-US" dirty="0" smtClean="0"/>
            <a:t>Create extracellular alkalosis and inhibit oxygen release</a:t>
          </a:r>
          <a:endParaRPr lang="en-US" dirty="0"/>
        </a:p>
      </dgm:t>
    </dgm:pt>
    <dgm:pt modelId="{CE569B8B-4FE1-4F13-AE7D-E4D25FA6FF75}" type="parTrans" cxnId="{BA212260-49AC-4F94-9471-3BC52F5C9A02}">
      <dgm:prSet/>
      <dgm:spPr/>
      <dgm:t>
        <a:bodyPr/>
        <a:lstStyle/>
        <a:p>
          <a:endParaRPr lang="en-US"/>
        </a:p>
      </dgm:t>
    </dgm:pt>
    <dgm:pt modelId="{DE71C64E-EE14-4B79-AD7E-FDC797A1A5AB}" type="sibTrans" cxnId="{BA212260-49AC-4F94-9471-3BC52F5C9A02}">
      <dgm:prSet/>
      <dgm:spPr/>
      <dgm:t>
        <a:bodyPr/>
        <a:lstStyle/>
        <a:p>
          <a:endParaRPr lang="en-US"/>
        </a:p>
      </dgm:t>
    </dgm:pt>
    <dgm:pt modelId="{CA741426-C2A0-4A11-917F-9D1F73A691EF}">
      <dgm:prSet phldrT="[Text]"/>
      <dgm:spPr/>
      <dgm:t>
        <a:bodyPr/>
        <a:lstStyle/>
        <a:p>
          <a:r>
            <a:rPr lang="en-US" dirty="0" smtClean="0"/>
            <a:t>Calcium </a:t>
          </a:r>
          <a:endParaRPr lang="en-US" dirty="0"/>
        </a:p>
      </dgm:t>
    </dgm:pt>
    <dgm:pt modelId="{20F0C284-5A4C-40FC-B759-968637E849D2}" type="parTrans" cxnId="{FFA5053E-27D8-4B5D-BF47-383C38E22FDA}">
      <dgm:prSet/>
      <dgm:spPr/>
      <dgm:t>
        <a:bodyPr/>
        <a:lstStyle/>
        <a:p>
          <a:endParaRPr lang="en-US"/>
        </a:p>
      </dgm:t>
    </dgm:pt>
    <dgm:pt modelId="{68106825-3FCF-44CC-813C-876FB11F1A93}" type="sibTrans" cxnId="{FFA5053E-27D8-4B5D-BF47-383C38E22FDA}">
      <dgm:prSet/>
      <dgm:spPr/>
      <dgm:t>
        <a:bodyPr/>
        <a:lstStyle/>
        <a:p>
          <a:endParaRPr lang="en-US"/>
        </a:p>
      </dgm:t>
    </dgm:pt>
    <dgm:pt modelId="{72E662AA-9BD6-4AB7-BBDD-7902955B338E}">
      <dgm:prSet phldrT="[Text]"/>
      <dgm:spPr/>
      <dgm:t>
        <a:bodyPr/>
        <a:lstStyle/>
        <a:p>
          <a:r>
            <a:rPr lang="en-US" b="0" i="0" dirty="0" smtClean="0"/>
            <a:t>Routine administration of calcium for treatment of in-hospital and out-of-hospital cardiac arrest is not recommended</a:t>
          </a:r>
          <a:endParaRPr lang="en-US" dirty="0"/>
        </a:p>
      </dgm:t>
    </dgm:pt>
    <dgm:pt modelId="{839F79E6-9402-4B4E-A67B-2BEC55616FE7}" type="parTrans" cxnId="{E52775EB-1698-49F2-9BE1-AEF74EDA8DFA}">
      <dgm:prSet/>
      <dgm:spPr/>
      <dgm:t>
        <a:bodyPr/>
        <a:lstStyle/>
        <a:p>
          <a:endParaRPr lang="en-US"/>
        </a:p>
      </dgm:t>
    </dgm:pt>
    <dgm:pt modelId="{DD0653C0-44E7-4EF5-88B2-70A3A7D02F36}" type="sibTrans" cxnId="{E52775EB-1698-49F2-9BE1-AEF74EDA8DFA}">
      <dgm:prSet/>
      <dgm:spPr/>
      <dgm:t>
        <a:bodyPr/>
        <a:lstStyle/>
        <a:p>
          <a:endParaRPr lang="en-US"/>
        </a:p>
      </dgm:t>
    </dgm:pt>
    <dgm:pt modelId="{C0272506-8CC2-4661-88CB-F36E0C2256CA}">
      <dgm:prSet/>
      <dgm:spPr/>
      <dgm:t>
        <a:bodyPr/>
        <a:lstStyle/>
        <a:p>
          <a:r>
            <a:rPr lang="en-US" smtClean="0">
              <a:latin typeface="Calibri" pitchFamily="34" charset="0"/>
            </a:rPr>
            <a:t>Use is retained for symptomatic bradycardia.</a:t>
          </a:r>
          <a:endParaRPr lang="en-US" dirty="0" smtClean="0">
            <a:latin typeface="Calibri" pitchFamily="34" charset="0"/>
          </a:endParaRPr>
        </a:p>
      </dgm:t>
    </dgm:pt>
    <dgm:pt modelId="{E5C7A75C-E01A-4926-AA23-2B75855CD494}" type="parTrans" cxnId="{F7219235-2116-4917-9699-E692E543D3AF}">
      <dgm:prSet/>
      <dgm:spPr/>
      <dgm:t>
        <a:bodyPr/>
        <a:lstStyle/>
        <a:p>
          <a:endParaRPr lang="en-US"/>
        </a:p>
      </dgm:t>
    </dgm:pt>
    <dgm:pt modelId="{927C49E0-58F2-4502-8EE6-67373B84990E}" type="sibTrans" cxnId="{F7219235-2116-4917-9699-E692E543D3AF}">
      <dgm:prSet/>
      <dgm:spPr/>
      <dgm:t>
        <a:bodyPr/>
        <a:lstStyle/>
        <a:p>
          <a:endParaRPr lang="en-US"/>
        </a:p>
      </dgm:t>
    </dgm:pt>
    <dgm:pt modelId="{9C8B6CBD-A79D-438B-A3F9-F88C7DD05723}">
      <dgm:prSet/>
      <dgm:spPr/>
      <dgm:t>
        <a:bodyPr/>
        <a:lstStyle/>
        <a:p>
          <a:r>
            <a:rPr lang="en-US" dirty="0" smtClean="0">
              <a:latin typeface="Calibri" pitchFamily="34" charset="0"/>
            </a:rPr>
            <a:t>Dose: 0.5 mg IV every 3-5 min to a maximum of 3mg </a:t>
          </a:r>
          <a:endParaRPr lang="en-US" dirty="0">
            <a:latin typeface="Calibri" pitchFamily="34" charset="0"/>
          </a:endParaRPr>
        </a:p>
      </dgm:t>
    </dgm:pt>
    <dgm:pt modelId="{67BF822C-53F5-4ECD-8083-807428E11654}" type="parTrans" cxnId="{6CE1FFDC-3D5A-4442-B0EC-94164128E1FF}">
      <dgm:prSet/>
      <dgm:spPr/>
      <dgm:t>
        <a:bodyPr/>
        <a:lstStyle/>
        <a:p>
          <a:endParaRPr lang="en-US"/>
        </a:p>
      </dgm:t>
    </dgm:pt>
    <dgm:pt modelId="{32C346E0-D57A-42B7-909F-A3B51585E229}" type="sibTrans" cxnId="{6CE1FFDC-3D5A-4442-B0EC-94164128E1FF}">
      <dgm:prSet/>
      <dgm:spPr/>
      <dgm:t>
        <a:bodyPr/>
        <a:lstStyle/>
        <a:p>
          <a:endParaRPr lang="en-US"/>
        </a:p>
      </dgm:t>
    </dgm:pt>
    <dgm:pt modelId="{78D56D6F-57F1-4F9D-B102-78018FBBFB5C}">
      <dgm:prSet phldrT="[Text]"/>
      <dgm:spPr/>
      <dgm:t>
        <a:bodyPr/>
        <a:lstStyle/>
        <a:p>
          <a:r>
            <a:rPr lang="en-US" dirty="0" smtClean="0"/>
            <a:t>May produce hypernatremia and </a:t>
          </a:r>
          <a:r>
            <a:rPr lang="en-US" dirty="0" err="1" smtClean="0"/>
            <a:t>hyperosmolarity</a:t>
          </a:r>
          <a:endParaRPr lang="en-US" dirty="0"/>
        </a:p>
      </dgm:t>
    </dgm:pt>
    <dgm:pt modelId="{5115646A-C1E1-4A31-9700-6E6D90D36DCA}" type="parTrans" cxnId="{486D0C8E-0D71-4507-BC2D-F9271CD24C41}">
      <dgm:prSet/>
      <dgm:spPr/>
      <dgm:t>
        <a:bodyPr/>
        <a:lstStyle/>
        <a:p>
          <a:endParaRPr lang="en-IN"/>
        </a:p>
      </dgm:t>
    </dgm:pt>
    <dgm:pt modelId="{8605A825-57A2-4235-B74B-75F63DAA7AC5}" type="sibTrans" cxnId="{486D0C8E-0D71-4507-BC2D-F9271CD24C41}">
      <dgm:prSet/>
      <dgm:spPr/>
      <dgm:t>
        <a:bodyPr/>
        <a:lstStyle/>
        <a:p>
          <a:endParaRPr lang="en-IN"/>
        </a:p>
      </dgm:t>
    </dgm:pt>
    <dgm:pt modelId="{F0BBAFAF-DD08-4FB3-B5F1-7895799A9700}">
      <dgm:prSet phldrT="[Text]"/>
      <dgm:spPr/>
      <dgm:t>
        <a:bodyPr/>
        <a:lstStyle/>
        <a:p>
          <a:r>
            <a:rPr lang="en-US" b="0" i="0" dirty="0" smtClean="0"/>
            <a:t>produces excess CO</a:t>
          </a:r>
          <a:r>
            <a:rPr lang="en-US" b="0" i="0" baseline="-25000" dirty="0" smtClean="0"/>
            <a:t>2</a:t>
          </a:r>
          <a:r>
            <a:rPr lang="en-US" b="0" i="0" dirty="0" smtClean="0"/>
            <a:t>, which freely diffuses into myocardial and cerebral cells and may paradoxically contribute to intracellular acidosis.</a:t>
          </a:r>
          <a:endParaRPr lang="en-US" dirty="0"/>
        </a:p>
      </dgm:t>
    </dgm:pt>
    <dgm:pt modelId="{D8F7A365-C2C3-4D4D-80D5-1B92AF5C02D2}" type="parTrans" cxnId="{438040F2-6434-40D0-90C1-92B0D342278D}">
      <dgm:prSet/>
      <dgm:spPr/>
      <dgm:t>
        <a:bodyPr/>
        <a:lstStyle/>
        <a:p>
          <a:endParaRPr lang="en-IN"/>
        </a:p>
      </dgm:t>
    </dgm:pt>
    <dgm:pt modelId="{AFF4D010-0A6A-4EC3-95E2-B0505A017AE5}" type="sibTrans" cxnId="{438040F2-6434-40D0-90C1-92B0D342278D}">
      <dgm:prSet/>
      <dgm:spPr/>
      <dgm:t>
        <a:bodyPr/>
        <a:lstStyle/>
        <a:p>
          <a:endParaRPr lang="en-IN"/>
        </a:p>
      </dgm:t>
    </dgm:pt>
    <dgm:pt modelId="{A4614BDA-3837-43E9-A666-7DC1800E078F}" type="pres">
      <dgm:prSet presAssocID="{B733E5EB-1BEC-4A99-B633-CE92453CBDFE}" presName="linearFlow" presStyleCnt="0">
        <dgm:presLayoutVars>
          <dgm:dir/>
          <dgm:animLvl val="lvl"/>
          <dgm:resizeHandles val="exact"/>
        </dgm:presLayoutVars>
      </dgm:prSet>
      <dgm:spPr/>
      <dgm:t>
        <a:bodyPr/>
        <a:lstStyle/>
        <a:p>
          <a:endParaRPr lang="en-US"/>
        </a:p>
      </dgm:t>
    </dgm:pt>
    <dgm:pt modelId="{F903781B-D365-4D2B-A444-4B81DC5EB5FF}" type="pres">
      <dgm:prSet presAssocID="{80BBB8CE-80C8-46EB-963F-3B79D2E136BA}" presName="composite" presStyleCnt="0"/>
      <dgm:spPr/>
    </dgm:pt>
    <dgm:pt modelId="{76FCC7DA-C781-4CEC-84B6-C8D0A8A1A72D}" type="pres">
      <dgm:prSet presAssocID="{80BBB8CE-80C8-46EB-963F-3B79D2E136BA}" presName="parentText" presStyleLbl="alignNode1" presStyleIdx="0" presStyleCnt="3">
        <dgm:presLayoutVars>
          <dgm:chMax val="1"/>
          <dgm:bulletEnabled val="1"/>
        </dgm:presLayoutVars>
      </dgm:prSet>
      <dgm:spPr/>
      <dgm:t>
        <a:bodyPr/>
        <a:lstStyle/>
        <a:p>
          <a:endParaRPr lang="en-US"/>
        </a:p>
      </dgm:t>
    </dgm:pt>
    <dgm:pt modelId="{2C799ECB-88A3-4B65-A2E8-9B7F53EFE37B}" type="pres">
      <dgm:prSet presAssocID="{80BBB8CE-80C8-46EB-963F-3B79D2E136BA}" presName="descendantText" presStyleLbl="alignAcc1" presStyleIdx="0" presStyleCnt="3">
        <dgm:presLayoutVars>
          <dgm:bulletEnabled val="1"/>
        </dgm:presLayoutVars>
      </dgm:prSet>
      <dgm:spPr/>
      <dgm:t>
        <a:bodyPr/>
        <a:lstStyle/>
        <a:p>
          <a:endParaRPr lang="en-US"/>
        </a:p>
      </dgm:t>
    </dgm:pt>
    <dgm:pt modelId="{DA3579B4-BCD4-468D-9A48-E81741EE07C3}" type="pres">
      <dgm:prSet presAssocID="{8C705806-5A25-4136-BFB1-369AF1BF05DC}" presName="sp" presStyleCnt="0"/>
      <dgm:spPr/>
    </dgm:pt>
    <dgm:pt modelId="{BE02F7A4-F510-4EED-ACAC-892775342560}" type="pres">
      <dgm:prSet presAssocID="{23E75ED1-C65D-4DCD-8624-5ABB609899B5}" presName="composite" presStyleCnt="0"/>
      <dgm:spPr/>
    </dgm:pt>
    <dgm:pt modelId="{F572F5F7-269B-490C-9736-27A3B7EB4240}" type="pres">
      <dgm:prSet presAssocID="{23E75ED1-C65D-4DCD-8624-5ABB609899B5}" presName="parentText" presStyleLbl="alignNode1" presStyleIdx="1" presStyleCnt="3">
        <dgm:presLayoutVars>
          <dgm:chMax val="1"/>
          <dgm:bulletEnabled val="1"/>
        </dgm:presLayoutVars>
      </dgm:prSet>
      <dgm:spPr/>
      <dgm:t>
        <a:bodyPr/>
        <a:lstStyle/>
        <a:p>
          <a:endParaRPr lang="en-US"/>
        </a:p>
      </dgm:t>
    </dgm:pt>
    <dgm:pt modelId="{536BEAAC-C07A-4F3F-A6A3-4A2F8BD732B4}" type="pres">
      <dgm:prSet presAssocID="{23E75ED1-C65D-4DCD-8624-5ABB609899B5}" presName="descendantText" presStyleLbl="alignAcc1" presStyleIdx="1" presStyleCnt="3">
        <dgm:presLayoutVars>
          <dgm:bulletEnabled val="1"/>
        </dgm:presLayoutVars>
      </dgm:prSet>
      <dgm:spPr/>
      <dgm:t>
        <a:bodyPr/>
        <a:lstStyle/>
        <a:p>
          <a:endParaRPr lang="en-US"/>
        </a:p>
      </dgm:t>
    </dgm:pt>
    <dgm:pt modelId="{4D7FB948-8B1A-4E8D-B400-CA1B0831E246}" type="pres">
      <dgm:prSet presAssocID="{1F9A9893-838A-499D-B895-591FF8F1E011}" presName="sp" presStyleCnt="0"/>
      <dgm:spPr/>
    </dgm:pt>
    <dgm:pt modelId="{7D8A2A44-3955-4B7B-B910-CEE993DF2AF8}" type="pres">
      <dgm:prSet presAssocID="{CA741426-C2A0-4A11-917F-9D1F73A691EF}" presName="composite" presStyleCnt="0"/>
      <dgm:spPr/>
    </dgm:pt>
    <dgm:pt modelId="{697DC92D-3932-4658-AF03-7E9CAC7AACD6}" type="pres">
      <dgm:prSet presAssocID="{CA741426-C2A0-4A11-917F-9D1F73A691EF}" presName="parentText" presStyleLbl="alignNode1" presStyleIdx="2" presStyleCnt="3">
        <dgm:presLayoutVars>
          <dgm:chMax val="1"/>
          <dgm:bulletEnabled val="1"/>
        </dgm:presLayoutVars>
      </dgm:prSet>
      <dgm:spPr/>
      <dgm:t>
        <a:bodyPr/>
        <a:lstStyle/>
        <a:p>
          <a:endParaRPr lang="en-US"/>
        </a:p>
      </dgm:t>
    </dgm:pt>
    <dgm:pt modelId="{1A9923E9-1D3F-4E08-BF1F-17EDAD23C8D2}" type="pres">
      <dgm:prSet presAssocID="{CA741426-C2A0-4A11-917F-9D1F73A691EF}" presName="descendantText" presStyleLbl="alignAcc1" presStyleIdx="2" presStyleCnt="3">
        <dgm:presLayoutVars>
          <dgm:bulletEnabled val="1"/>
        </dgm:presLayoutVars>
      </dgm:prSet>
      <dgm:spPr/>
      <dgm:t>
        <a:bodyPr/>
        <a:lstStyle/>
        <a:p>
          <a:endParaRPr lang="en-US"/>
        </a:p>
      </dgm:t>
    </dgm:pt>
  </dgm:ptLst>
  <dgm:cxnLst>
    <dgm:cxn modelId="{E52775EB-1698-49F2-9BE1-AEF74EDA8DFA}" srcId="{CA741426-C2A0-4A11-917F-9D1F73A691EF}" destId="{72E662AA-9BD6-4AB7-BBDD-7902955B338E}" srcOrd="0" destOrd="0" parTransId="{839F79E6-9402-4B4E-A67B-2BEC55616FE7}" sibTransId="{DD0653C0-44E7-4EF5-88B2-70A3A7D02F36}"/>
    <dgm:cxn modelId="{90B53311-7B3C-4FA9-A7C6-94F8E20E0795}" type="presOf" srcId="{80BBB8CE-80C8-46EB-963F-3B79D2E136BA}" destId="{76FCC7DA-C781-4CEC-84B6-C8D0A8A1A72D}" srcOrd="0" destOrd="0" presId="urn:microsoft.com/office/officeart/2005/8/layout/chevron2"/>
    <dgm:cxn modelId="{B6AC2F5B-219D-4D84-ABA6-6187790DBDD7}" type="presOf" srcId="{23E75ED1-C65D-4DCD-8624-5ABB609899B5}" destId="{F572F5F7-269B-490C-9736-27A3B7EB4240}" srcOrd="0" destOrd="0" presId="urn:microsoft.com/office/officeart/2005/8/layout/chevron2"/>
    <dgm:cxn modelId="{6CE1FFDC-3D5A-4442-B0EC-94164128E1FF}" srcId="{80BBB8CE-80C8-46EB-963F-3B79D2E136BA}" destId="{9C8B6CBD-A79D-438B-A3F9-F88C7DD05723}" srcOrd="2" destOrd="0" parTransId="{67BF822C-53F5-4ECD-8083-807428E11654}" sibTransId="{32C346E0-D57A-42B7-909F-A3B51585E229}"/>
    <dgm:cxn modelId="{438040F2-6434-40D0-90C1-92B0D342278D}" srcId="{23E75ED1-C65D-4DCD-8624-5ABB609899B5}" destId="{F0BBAFAF-DD08-4FB3-B5F1-7895799A9700}" srcOrd="2" destOrd="0" parTransId="{D8F7A365-C2C3-4D4D-80D5-1B92AF5C02D2}" sibTransId="{AFF4D010-0A6A-4EC3-95E2-B0505A017AE5}"/>
    <dgm:cxn modelId="{D54597BA-8C4E-45A0-815F-A13189CB53D1}" srcId="{B733E5EB-1BEC-4A99-B633-CE92453CBDFE}" destId="{80BBB8CE-80C8-46EB-963F-3B79D2E136BA}" srcOrd="0" destOrd="0" parTransId="{CCB6866E-8182-4CA0-8D10-D4E6B412928D}" sibTransId="{8C705806-5A25-4136-BFB1-369AF1BF05DC}"/>
    <dgm:cxn modelId="{BA212260-49AC-4F94-9471-3BC52F5C9A02}" srcId="{23E75ED1-C65D-4DCD-8624-5ABB609899B5}" destId="{998EFA06-333B-4975-94C2-DA93AC5D5E27}" srcOrd="0" destOrd="0" parTransId="{CE569B8B-4FE1-4F13-AE7D-E4D25FA6FF75}" sibTransId="{DE71C64E-EE14-4B79-AD7E-FDC797A1A5AB}"/>
    <dgm:cxn modelId="{FFA5053E-27D8-4B5D-BF47-383C38E22FDA}" srcId="{B733E5EB-1BEC-4A99-B633-CE92453CBDFE}" destId="{CA741426-C2A0-4A11-917F-9D1F73A691EF}" srcOrd="2" destOrd="0" parTransId="{20F0C284-5A4C-40FC-B759-968637E849D2}" sibTransId="{68106825-3FCF-44CC-813C-876FB11F1A93}"/>
    <dgm:cxn modelId="{CEBC807D-583B-4C27-8D01-E56EC03BF399}" type="presOf" srcId="{9C8B6CBD-A79D-438B-A3F9-F88C7DD05723}" destId="{2C799ECB-88A3-4B65-A2E8-9B7F53EFE37B}" srcOrd="0" destOrd="2" presId="urn:microsoft.com/office/officeart/2005/8/layout/chevron2"/>
    <dgm:cxn modelId="{34818832-C502-4D90-9BA8-95AA8E6A9909}" type="presOf" srcId="{2E68CFCA-674D-4C0E-A7B0-07555086B43A}" destId="{2C799ECB-88A3-4B65-A2E8-9B7F53EFE37B}" srcOrd="0" destOrd="0" presId="urn:microsoft.com/office/officeart/2005/8/layout/chevron2"/>
    <dgm:cxn modelId="{A5C50800-C9B2-428D-81E4-A4D4D57EE130}" srcId="{80BBB8CE-80C8-46EB-963F-3B79D2E136BA}" destId="{2E68CFCA-674D-4C0E-A7B0-07555086B43A}" srcOrd="0" destOrd="0" parTransId="{B53621F1-7411-4A26-B2DB-B30F43BC831F}" sibTransId="{6FB56453-35FE-4F13-A9BD-BD31EC1FB8F8}"/>
    <dgm:cxn modelId="{1AD58DFE-1CB2-4DA7-BEA9-A700CB3C3F20}" type="presOf" srcId="{F0BBAFAF-DD08-4FB3-B5F1-7895799A9700}" destId="{536BEAAC-C07A-4F3F-A6A3-4A2F8BD732B4}" srcOrd="0" destOrd="2" presId="urn:microsoft.com/office/officeart/2005/8/layout/chevron2"/>
    <dgm:cxn modelId="{1F32357D-3E39-4DA2-AB6D-81A33E77F5BA}" type="presOf" srcId="{72E662AA-9BD6-4AB7-BBDD-7902955B338E}" destId="{1A9923E9-1D3F-4E08-BF1F-17EDAD23C8D2}" srcOrd="0" destOrd="0" presId="urn:microsoft.com/office/officeart/2005/8/layout/chevron2"/>
    <dgm:cxn modelId="{E6C4D7FE-DA8F-482C-8D03-D37C769634E0}" type="presOf" srcId="{998EFA06-333B-4975-94C2-DA93AC5D5E27}" destId="{536BEAAC-C07A-4F3F-A6A3-4A2F8BD732B4}" srcOrd="0" destOrd="0" presId="urn:microsoft.com/office/officeart/2005/8/layout/chevron2"/>
    <dgm:cxn modelId="{1FFFFADA-9826-4402-BF53-6141F8C68D2E}" type="presOf" srcId="{C0272506-8CC2-4661-88CB-F36E0C2256CA}" destId="{2C799ECB-88A3-4B65-A2E8-9B7F53EFE37B}" srcOrd="0" destOrd="1" presId="urn:microsoft.com/office/officeart/2005/8/layout/chevron2"/>
    <dgm:cxn modelId="{486D0C8E-0D71-4507-BC2D-F9271CD24C41}" srcId="{23E75ED1-C65D-4DCD-8624-5ABB609899B5}" destId="{78D56D6F-57F1-4F9D-B102-78018FBBFB5C}" srcOrd="1" destOrd="0" parTransId="{5115646A-C1E1-4A31-9700-6E6D90D36DCA}" sibTransId="{8605A825-57A2-4235-B74B-75F63DAA7AC5}"/>
    <dgm:cxn modelId="{F7219235-2116-4917-9699-E692E543D3AF}" srcId="{80BBB8CE-80C8-46EB-963F-3B79D2E136BA}" destId="{C0272506-8CC2-4661-88CB-F36E0C2256CA}" srcOrd="1" destOrd="0" parTransId="{E5C7A75C-E01A-4926-AA23-2B75855CD494}" sibTransId="{927C49E0-58F2-4502-8EE6-67373B84990E}"/>
    <dgm:cxn modelId="{8A33650D-FFFE-476E-9A66-F839960B5B1D}" type="presOf" srcId="{78D56D6F-57F1-4F9D-B102-78018FBBFB5C}" destId="{536BEAAC-C07A-4F3F-A6A3-4A2F8BD732B4}" srcOrd="0" destOrd="1" presId="urn:microsoft.com/office/officeart/2005/8/layout/chevron2"/>
    <dgm:cxn modelId="{C39F9ABF-EF13-4192-B9B8-08391FB4B7F1}" type="presOf" srcId="{B733E5EB-1BEC-4A99-B633-CE92453CBDFE}" destId="{A4614BDA-3837-43E9-A666-7DC1800E078F}" srcOrd="0" destOrd="0" presId="urn:microsoft.com/office/officeart/2005/8/layout/chevron2"/>
    <dgm:cxn modelId="{C0316A80-CA97-4761-87C1-F4CF9DA5DB24}" srcId="{B733E5EB-1BEC-4A99-B633-CE92453CBDFE}" destId="{23E75ED1-C65D-4DCD-8624-5ABB609899B5}" srcOrd="1" destOrd="0" parTransId="{2883130F-0910-4CC3-B4CD-F49A04332CDC}" sibTransId="{1F9A9893-838A-499D-B895-591FF8F1E011}"/>
    <dgm:cxn modelId="{C0BF23C1-4F8A-49E3-BED2-9E0AE2668202}" type="presOf" srcId="{CA741426-C2A0-4A11-917F-9D1F73A691EF}" destId="{697DC92D-3932-4658-AF03-7E9CAC7AACD6}" srcOrd="0" destOrd="0" presId="urn:microsoft.com/office/officeart/2005/8/layout/chevron2"/>
    <dgm:cxn modelId="{2CE0DD4E-C0A6-4160-B1C8-0C48463C0C10}" type="presParOf" srcId="{A4614BDA-3837-43E9-A666-7DC1800E078F}" destId="{F903781B-D365-4D2B-A444-4B81DC5EB5FF}" srcOrd="0" destOrd="0" presId="urn:microsoft.com/office/officeart/2005/8/layout/chevron2"/>
    <dgm:cxn modelId="{80AA708D-2244-4825-B88C-B748EBBF0726}" type="presParOf" srcId="{F903781B-D365-4D2B-A444-4B81DC5EB5FF}" destId="{76FCC7DA-C781-4CEC-84B6-C8D0A8A1A72D}" srcOrd="0" destOrd="0" presId="urn:microsoft.com/office/officeart/2005/8/layout/chevron2"/>
    <dgm:cxn modelId="{1C667A99-8F90-4AC3-871A-A714A2E5A392}" type="presParOf" srcId="{F903781B-D365-4D2B-A444-4B81DC5EB5FF}" destId="{2C799ECB-88A3-4B65-A2E8-9B7F53EFE37B}" srcOrd="1" destOrd="0" presId="urn:microsoft.com/office/officeart/2005/8/layout/chevron2"/>
    <dgm:cxn modelId="{FA0D3648-C166-4F6D-A663-6945D4298644}" type="presParOf" srcId="{A4614BDA-3837-43E9-A666-7DC1800E078F}" destId="{DA3579B4-BCD4-468D-9A48-E81741EE07C3}" srcOrd="1" destOrd="0" presId="urn:microsoft.com/office/officeart/2005/8/layout/chevron2"/>
    <dgm:cxn modelId="{C32BEF26-138A-4817-8B8F-DB4AAB647BA2}" type="presParOf" srcId="{A4614BDA-3837-43E9-A666-7DC1800E078F}" destId="{BE02F7A4-F510-4EED-ACAC-892775342560}" srcOrd="2" destOrd="0" presId="urn:microsoft.com/office/officeart/2005/8/layout/chevron2"/>
    <dgm:cxn modelId="{E65E1236-9931-4660-A055-2E9002A399C5}" type="presParOf" srcId="{BE02F7A4-F510-4EED-ACAC-892775342560}" destId="{F572F5F7-269B-490C-9736-27A3B7EB4240}" srcOrd="0" destOrd="0" presId="urn:microsoft.com/office/officeart/2005/8/layout/chevron2"/>
    <dgm:cxn modelId="{B30295E3-57F5-4812-A34E-8A96749FFD8D}" type="presParOf" srcId="{BE02F7A4-F510-4EED-ACAC-892775342560}" destId="{536BEAAC-C07A-4F3F-A6A3-4A2F8BD732B4}" srcOrd="1" destOrd="0" presId="urn:microsoft.com/office/officeart/2005/8/layout/chevron2"/>
    <dgm:cxn modelId="{44D2C9BD-C7A7-4F70-9D77-4A3C8FBE9FC5}" type="presParOf" srcId="{A4614BDA-3837-43E9-A666-7DC1800E078F}" destId="{4D7FB948-8B1A-4E8D-B400-CA1B0831E246}" srcOrd="3" destOrd="0" presId="urn:microsoft.com/office/officeart/2005/8/layout/chevron2"/>
    <dgm:cxn modelId="{24CB1242-4432-44E8-BC81-8F69005F447C}" type="presParOf" srcId="{A4614BDA-3837-43E9-A666-7DC1800E078F}" destId="{7D8A2A44-3955-4B7B-B910-CEE993DF2AF8}" srcOrd="4" destOrd="0" presId="urn:microsoft.com/office/officeart/2005/8/layout/chevron2"/>
    <dgm:cxn modelId="{D8225A7F-83A0-49D6-B0CA-C01A7B114BB6}" type="presParOf" srcId="{7D8A2A44-3955-4B7B-B910-CEE993DF2AF8}" destId="{697DC92D-3932-4658-AF03-7E9CAC7AACD6}" srcOrd="0" destOrd="0" presId="urn:microsoft.com/office/officeart/2005/8/layout/chevron2"/>
    <dgm:cxn modelId="{7AF38B11-54A9-4250-AA5D-36A3C4DA583F}" type="presParOf" srcId="{7D8A2A44-3955-4B7B-B910-CEE993DF2AF8}" destId="{1A9923E9-1D3F-4E08-BF1F-17EDAD23C8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62F41-3FBC-43B6-A740-99BC5FEBD152}">
      <dsp:nvSpPr>
        <dsp:cNvPr id="0" name=""/>
        <dsp:cNvSpPr/>
      </dsp:nvSpPr>
      <dsp:spPr>
        <a:xfrm>
          <a:off x="0" y="0"/>
          <a:ext cx="7474281" cy="1243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Calibri" pitchFamily="34" charset="0"/>
            </a:rPr>
            <a:t>Early Recognition of sudden cardiac arrest (SCA)</a:t>
          </a:r>
          <a:endParaRPr lang="en-IN" sz="2200" b="1" kern="1200" dirty="0">
            <a:latin typeface="Calibri" pitchFamily="34" charset="0"/>
          </a:endParaRPr>
        </a:p>
        <a:p>
          <a:pPr marL="171450" lvl="1" indent="-171450" algn="l" defTabSz="755650" rtl="0">
            <a:lnSpc>
              <a:spcPct val="90000"/>
            </a:lnSpc>
            <a:spcBef>
              <a:spcPct val="0"/>
            </a:spcBef>
            <a:spcAft>
              <a:spcPct val="15000"/>
            </a:spcAft>
            <a:buChar char="••"/>
          </a:pPr>
          <a:r>
            <a:rPr lang="en-US" sz="1700" kern="1200" dirty="0" smtClean="0">
              <a:latin typeface="Calibri" pitchFamily="34" charset="0"/>
            </a:rPr>
            <a:t>Unresponsiveness- gently tap the patient and check for response</a:t>
          </a:r>
          <a:endParaRPr lang="en-IN" sz="1700" kern="1200" dirty="0">
            <a:latin typeface="Calibri" pitchFamily="34" charset="0"/>
          </a:endParaRPr>
        </a:p>
        <a:p>
          <a:pPr marL="171450" lvl="1" indent="-171450" algn="l" defTabSz="755650" rtl="0">
            <a:lnSpc>
              <a:spcPct val="90000"/>
            </a:lnSpc>
            <a:spcBef>
              <a:spcPct val="0"/>
            </a:spcBef>
            <a:spcAft>
              <a:spcPct val="15000"/>
            </a:spcAft>
            <a:buChar char="••"/>
          </a:pPr>
          <a:r>
            <a:rPr lang="en-US" sz="1700" kern="1200" dirty="0" smtClean="0">
              <a:latin typeface="Calibri" pitchFamily="34" charset="0"/>
            </a:rPr>
            <a:t>Breathing-lack of breathing or abnormal breathing (gasping)</a:t>
          </a:r>
          <a:endParaRPr lang="en-IN" sz="1700" kern="1200" dirty="0">
            <a:latin typeface="Calibri" pitchFamily="34" charset="0"/>
          </a:endParaRPr>
        </a:p>
      </dsp:txBody>
      <dsp:txXfrm>
        <a:off x="36431" y="36431"/>
        <a:ext cx="6132085" cy="1170972"/>
      </dsp:txXfrm>
    </dsp:sp>
    <dsp:sp modelId="{D77215A8-8BFF-4C39-9AC7-D4F6B6C3666C}">
      <dsp:nvSpPr>
        <dsp:cNvPr id="0" name=""/>
        <dsp:cNvSpPr/>
      </dsp:nvSpPr>
      <dsp:spPr>
        <a:xfrm>
          <a:off x="659495" y="1488716"/>
          <a:ext cx="7474281" cy="1243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latin typeface="Calibri" pitchFamily="34" charset="0"/>
            </a:rPr>
            <a:t>Activating Emergency Response System</a:t>
          </a:r>
          <a:endParaRPr lang="en-US" sz="2200" b="1" kern="1200" dirty="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Call for help</a:t>
          </a:r>
        </a:p>
        <a:p>
          <a:pPr marL="171450" lvl="1" indent="-171450" algn="l" defTabSz="755650">
            <a:lnSpc>
              <a:spcPct val="90000"/>
            </a:lnSpc>
            <a:spcBef>
              <a:spcPct val="0"/>
            </a:spcBef>
            <a:spcAft>
              <a:spcPct val="15000"/>
            </a:spcAft>
            <a:buChar char="••"/>
          </a:pPr>
          <a:r>
            <a:rPr lang="en-US" sz="1700" kern="1200" dirty="0" smtClean="0">
              <a:latin typeface="Calibri" pitchFamily="34" charset="0"/>
            </a:rPr>
            <a:t>Arrange for defibrillator</a:t>
          </a:r>
          <a:endParaRPr lang="en-US" sz="1700" kern="1200" dirty="0">
            <a:latin typeface="Calibri" pitchFamily="34" charset="0"/>
          </a:endParaRPr>
        </a:p>
      </dsp:txBody>
      <dsp:txXfrm>
        <a:off x="695926" y="1525147"/>
        <a:ext cx="5933431" cy="1170972"/>
      </dsp:txXfrm>
    </dsp:sp>
    <dsp:sp modelId="{8E9EE853-0FFE-4951-91DD-7FD231B601B8}">
      <dsp:nvSpPr>
        <dsp:cNvPr id="0" name=""/>
        <dsp:cNvSpPr/>
      </dsp:nvSpPr>
      <dsp:spPr>
        <a:xfrm>
          <a:off x="1318990" y="2902281"/>
          <a:ext cx="7474281" cy="1243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latin typeface="Calibri" pitchFamily="34" charset="0"/>
            </a:rPr>
            <a:t>Check Pulse</a:t>
          </a:r>
          <a:endParaRPr lang="en-US" sz="2200" b="1" kern="1200" dirty="0">
            <a:latin typeface="Calibri" pitchFamily="34" charset="0"/>
          </a:endParaRPr>
        </a:p>
        <a:p>
          <a:pPr marL="171450" lvl="1" indent="-171450" algn="l" defTabSz="755650">
            <a:lnSpc>
              <a:spcPct val="90000"/>
            </a:lnSpc>
            <a:spcBef>
              <a:spcPct val="0"/>
            </a:spcBef>
            <a:spcAft>
              <a:spcPct val="15000"/>
            </a:spcAft>
            <a:buChar char="••"/>
          </a:pPr>
          <a:r>
            <a:rPr lang="en-US" sz="1700" kern="1200" smtClean="0">
              <a:latin typeface="Calibri" pitchFamily="34" charset="0"/>
            </a:rPr>
            <a:t>Central Pulse: Carotid or femoral</a:t>
          </a:r>
          <a:endParaRPr lang="en-US" sz="1700" kern="1200" dirty="0" smtClean="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Pulse should be checked for not more than 10 seconds</a:t>
          </a:r>
          <a:endParaRPr lang="en-US" sz="1700" kern="1200" dirty="0">
            <a:latin typeface="Calibri" pitchFamily="34" charset="0"/>
          </a:endParaRPr>
        </a:p>
      </dsp:txBody>
      <dsp:txXfrm>
        <a:off x="1355421" y="2938712"/>
        <a:ext cx="5933431" cy="1170972"/>
      </dsp:txXfrm>
    </dsp:sp>
    <dsp:sp modelId="{41EDB949-3193-4CCF-BC1F-C0F83A919A45}">
      <dsp:nvSpPr>
        <dsp:cNvPr id="0" name=""/>
        <dsp:cNvSpPr/>
      </dsp:nvSpPr>
      <dsp:spPr>
        <a:xfrm>
          <a:off x="6665788" y="943241"/>
          <a:ext cx="808492" cy="80849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6847699" y="943241"/>
        <a:ext cx="444670" cy="608390"/>
      </dsp:txXfrm>
    </dsp:sp>
    <dsp:sp modelId="{0F050488-EFDE-430B-963E-E85ED473B34A}">
      <dsp:nvSpPr>
        <dsp:cNvPr id="0" name=""/>
        <dsp:cNvSpPr/>
      </dsp:nvSpPr>
      <dsp:spPr>
        <a:xfrm>
          <a:off x="7325283" y="2386089"/>
          <a:ext cx="808492" cy="80849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7507194" y="2386089"/>
        <a:ext cx="444670" cy="608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0D3F-0C50-4DB8-B7B8-A1ECBFC9F607}">
      <dsp:nvSpPr>
        <dsp:cNvPr id="0" name=""/>
        <dsp:cNvSpPr/>
      </dsp:nvSpPr>
      <dsp:spPr>
        <a:xfrm rot="5400000">
          <a:off x="-358375" y="362185"/>
          <a:ext cx="2389172" cy="1672420"/>
        </a:xfrm>
        <a:prstGeom prst="chevron">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127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latin typeface="Eras Bold ITC" pitchFamily="34" charset="0"/>
            </a:rPr>
            <a:t>Cardiac Pump Mechanism</a:t>
          </a:r>
          <a:endParaRPr lang="en-IN" sz="2000" kern="1200" dirty="0">
            <a:latin typeface="Eras Bold ITC" pitchFamily="34" charset="0"/>
          </a:endParaRPr>
        </a:p>
      </dsp:txBody>
      <dsp:txXfrm rot="-5400000">
        <a:off x="1" y="840019"/>
        <a:ext cx="1672420" cy="716752"/>
      </dsp:txXfrm>
    </dsp:sp>
    <dsp:sp modelId="{F4F018A8-FD8E-4DD3-A47B-0BD1D9E97A23}">
      <dsp:nvSpPr>
        <dsp:cNvPr id="0" name=""/>
        <dsp:cNvSpPr/>
      </dsp:nvSpPr>
      <dsp:spPr>
        <a:xfrm rot="5400000">
          <a:off x="4216323" y="-2540093"/>
          <a:ext cx="1553778" cy="6641584"/>
        </a:xfrm>
        <a:prstGeom prst="round2SameRect">
          <a:avLst/>
        </a:prstGeom>
        <a:solidFill>
          <a:schemeClr val="lt1">
            <a:alpha val="90000"/>
            <a:hueOff val="0"/>
            <a:satOff val="0"/>
            <a:lumOff val="0"/>
            <a:alphaOff val="0"/>
          </a:schemeClr>
        </a:solidFill>
        <a:ln w="127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C00000"/>
              </a:solidFill>
              <a:latin typeface="Calibri" pitchFamily="34" charset="0"/>
            </a:rPr>
            <a:t>Blood is ejected as a direct result of compression of heart between sternum and vertebral column. </a:t>
          </a:r>
          <a:endParaRPr lang="en-IN" sz="2000" kern="1200" dirty="0">
            <a:solidFill>
              <a:srgbClr val="C00000"/>
            </a:solidFill>
            <a:latin typeface="Calibri" pitchFamily="34" charset="0"/>
          </a:endParaRPr>
        </a:p>
      </dsp:txBody>
      <dsp:txXfrm rot="-5400000">
        <a:off x="1672421" y="79658"/>
        <a:ext cx="6565735" cy="1402080"/>
      </dsp:txXfrm>
    </dsp:sp>
    <dsp:sp modelId="{5B9AACEF-0EAB-4695-A8C5-54D57C6AC067}">
      <dsp:nvSpPr>
        <dsp:cNvPr id="0" name=""/>
        <dsp:cNvSpPr/>
      </dsp:nvSpPr>
      <dsp:spPr>
        <a:xfrm rot="5400000">
          <a:off x="-358375" y="2467055"/>
          <a:ext cx="2389172" cy="1672420"/>
        </a:xfrm>
        <a:prstGeom prst="chevron">
          <a:avLst/>
        </a:prstGeom>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16200000" scaled="1"/>
          <a:tileRect/>
        </a:gradFill>
        <a:ln w="12700" cap="flat" cmpd="sng" algn="ctr">
          <a:solidFill>
            <a:srgbClr val="007E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latin typeface="Eras Bold ITC" pitchFamily="34" charset="0"/>
            </a:rPr>
            <a:t>Thoracic Pump Mechanism</a:t>
          </a:r>
          <a:endParaRPr lang="en-US" sz="2000" kern="1200" dirty="0">
            <a:latin typeface="Eras Bold ITC" pitchFamily="34" charset="0"/>
          </a:endParaRPr>
        </a:p>
      </dsp:txBody>
      <dsp:txXfrm rot="-5400000">
        <a:off x="1" y="2944889"/>
        <a:ext cx="1672420" cy="716752"/>
      </dsp:txXfrm>
    </dsp:sp>
    <dsp:sp modelId="{97F35192-2A07-4204-8F53-B98C99432DC4}">
      <dsp:nvSpPr>
        <dsp:cNvPr id="0" name=""/>
        <dsp:cNvSpPr/>
      </dsp:nvSpPr>
      <dsp:spPr>
        <a:xfrm rot="5400000">
          <a:off x="4216731" y="-435631"/>
          <a:ext cx="1552962" cy="6641584"/>
        </a:xfrm>
        <a:prstGeom prst="round2SameRect">
          <a:avLst/>
        </a:prstGeom>
        <a:solidFill>
          <a:schemeClr val="lt1">
            <a:alpha val="90000"/>
            <a:hueOff val="0"/>
            <a:satOff val="0"/>
            <a:lumOff val="0"/>
            <a:alphaOff val="0"/>
          </a:schemeClr>
        </a:solidFill>
        <a:ln w="12700" cap="flat" cmpd="sng" algn="ctr">
          <a:solidFill>
            <a:srgbClr val="007E39"/>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7E39"/>
              </a:solidFill>
              <a:latin typeface="Calibri" pitchFamily="34" charset="0"/>
            </a:rPr>
            <a:t>Increasing </a:t>
          </a:r>
          <a:r>
            <a:rPr lang="en-US" sz="2000" kern="1200" dirty="0" err="1" smtClean="0">
              <a:solidFill>
                <a:srgbClr val="007E39"/>
              </a:solidFill>
              <a:latin typeface="Calibri" pitchFamily="34" charset="0"/>
            </a:rPr>
            <a:t>intrathoracic</a:t>
          </a:r>
          <a:r>
            <a:rPr lang="en-US" sz="2000" kern="1200" dirty="0" smtClean="0">
              <a:solidFill>
                <a:srgbClr val="007E39"/>
              </a:solidFill>
              <a:latin typeface="Calibri" pitchFamily="34" charset="0"/>
            </a:rPr>
            <a:t> pressure develops a peripheral </a:t>
          </a:r>
          <a:r>
            <a:rPr lang="en-US" sz="2000" kern="1200" dirty="0" err="1" smtClean="0">
              <a:solidFill>
                <a:srgbClr val="007E39"/>
              </a:solidFill>
              <a:latin typeface="Calibri" pitchFamily="34" charset="0"/>
            </a:rPr>
            <a:t>arteriovenous</a:t>
          </a:r>
          <a:r>
            <a:rPr lang="en-US" sz="2000" kern="1200" dirty="0" smtClean="0">
              <a:solidFill>
                <a:srgbClr val="007E39"/>
              </a:solidFill>
              <a:latin typeface="Calibri" pitchFamily="34" charset="0"/>
            </a:rPr>
            <a:t> pressure difference that permits blood to flow forward in </a:t>
          </a:r>
          <a:r>
            <a:rPr lang="en-US" sz="2000" kern="1200" dirty="0" err="1" smtClean="0">
              <a:solidFill>
                <a:srgbClr val="007E39"/>
              </a:solidFill>
              <a:latin typeface="Calibri" pitchFamily="34" charset="0"/>
            </a:rPr>
            <a:t>extrathoracic</a:t>
          </a:r>
          <a:r>
            <a:rPr lang="en-US" sz="2000" kern="1200" dirty="0" smtClean="0">
              <a:solidFill>
                <a:srgbClr val="007E39"/>
              </a:solidFill>
              <a:latin typeface="Calibri" pitchFamily="34" charset="0"/>
            </a:rPr>
            <a:t> vascular system. </a:t>
          </a:r>
          <a:endParaRPr lang="en-US" sz="2000" kern="1200" dirty="0">
            <a:solidFill>
              <a:srgbClr val="007E39"/>
            </a:solidFill>
            <a:latin typeface="Calibri" pitchFamily="34" charset="0"/>
          </a:endParaRPr>
        </a:p>
      </dsp:txBody>
      <dsp:txXfrm rot="-5400000">
        <a:off x="1672421" y="2184488"/>
        <a:ext cx="6565775" cy="1401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0A6F-8947-4FB5-87A0-95480841C27C}">
      <dsp:nvSpPr>
        <dsp:cNvPr id="0" name=""/>
        <dsp:cNvSpPr/>
      </dsp:nvSpPr>
      <dsp:spPr>
        <a:xfrm>
          <a:off x="2943" y="275013"/>
          <a:ext cx="2857563" cy="114302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Calibri" pitchFamily="34" charset="0"/>
            </a:rPr>
            <a:t>Peripheral</a:t>
          </a:r>
          <a:endParaRPr lang="en-US" sz="2400" b="1" kern="1200" dirty="0">
            <a:latin typeface="Calibri" pitchFamily="34" charset="0"/>
          </a:endParaRPr>
        </a:p>
      </dsp:txBody>
      <dsp:txXfrm>
        <a:off x="574456" y="275013"/>
        <a:ext cx="1714538" cy="1143025"/>
      </dsp:txXfrm>
    </dsp:sp>
    <dsp:sp modelId="{7D48D7FD-2AD9-470C-BCFB-D5D47CD979E2}">
      <dsp:nvSpPr>
        <dsp:cNvPr id="0" name=""/>
        <dsp:cNvSpPr/>
      </dsp:nvSpPr>
      <dsp:spPr>
        <a:xfrm>
          <a:off x="2489024" y="372170"/>
          <a:ext cx="2371777" cy="948711"/>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0" kern="1200" dirty="0" smtClean="0">
              <a:latin typeface="Calibri" pitchFamily="34" charset="0"/>
            </a:rPr>
            <a:t>Preferred site as </a:t>
          </a:r>
          <a:r>
            <a:rPr lang="en-US" sz="1400" b="0" kern="1200" dirty="0" err="1" smtClean="0">
              <a:latin typeface="Calibri" pitchFamily="34" charset="0"/>
            </a:rPr>
            <a:t>cannulation</a:t>
          </a:r>
          <a:r>
            <a:rPr lang="en-US" sz="1400" b="0" kern="1200" dirty="0" smtClean="0">
              <a:latin typeface="Calibri" pitchFamily="34" charset="0"/>
            </a:rPr>
            <a:t> does not hinder CPR.</a:t>
          </a:r>
          <a:endParaRPr lang="en-IN" sz="1400" b="0" kern="1200" dirty="0">
            <a:latin typeface="Calibri" pitchFamily="34" charset="0"/>
          </a:endParaRPr>
        </a:p>
      </dsp:txBody>
      <dsp:txXfrm>
        <a:off x="2963380" y="372170"/>
        <a:ext cx="1423066" cy="948711"/>
      </dsp:txXfrm>
    </dsp:sp>
    <dsp:sp modelId="{B5F299B2-7983-4097-9675-2B0BB8D7219D}">
      <dsp:nvSpPr>
        <dsp:cNvPr id="0" name=""/>
        <dsp:cNvSpPr/>
      </dsp:nvSpPr>
      <dsp:spPr>
        <a:xfrm>
          <a:off x="4528753" y="372170"/>
          <a:ext cx="3487011" cy="948711"/>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Drugs are given as bolus followed by 20 ml of intravenous fluid and extremity elevated for 10 to 20 seconds.</a:t>
          </a:r>
          <a:endParaRPr lang="en-IN" sz="1400" kern="1200" dirty="0">
            <a:latin typeface="Calibri" pitchFamily="34" charset="0"/>
          </a:endParaRPr>
        </a:p>
      </dsp:txBody>
      <dsp:txXfrm>
        <a:off x="5003109" y="372170"/>
        <a:ext cx="2538300" cy="948711"/>
      </dsp:txXfrm>
    </dsp:sp>
    <dsp:sp modelId="{629F6BD2-D8B0-4D33-9ADE-252C6448BA29}">
      <dsp:nvSpPr>
        <dsp:cNvPr id="0" name=""/>
        <dsp:cNvSpPr/>
      </dsp:nvSpPr>
      <dsp:spPr>
        <a:xfrm>
          <a:off x="2943" y="1578062"/>
          <a:ext cx="2857563" cy="114302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latin typeface="Calibri" pitchFamily="34" charset="0"/>
            </a:rPr>
            <a:t>Intraosseous</a:t>
          </a:r>
          <a:endParaRPr lang="en-US" sz="2400" b="1" kern="1200" dirty="0">
            <a:latin typeface="Calibri" pitchFamily="34" charset="0"/>
          </a:endParaRPr>
        </a:p>
      </dsp:txBody>
      <dsp:txXfrm>
        <a:off x="574456" y="1578062"/>
        <a:ext cx="1714538" cy="1143025"/>
      </dsp:txXfrm>
    </dsp:sp>
    <dsp:sp modelId="{4719D480-3EC6-48BD-98C0-7A7F905382AF}">
      <dsp:nvSpPr>
        <dsp:cNvPr id="0" name=""/>
        <dsp:cNvSpPr/>
      </dsp:nvSpPr>
      <dsp:spPr>
        <a:xfrm>
          <a:off x="2489024" y="1675219"/>
          <a:ext cx="3318899" cy="94871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Drug is delivered by puncturing the marrow cavity (usually in the sternum)</a:t>
          </a:r>
          <a:endParaRPr lang="en-IN" sz="1400" kern="1200" dirty="0">
            <a:latin typeface="Calibri" pitchFamily="34" charset="0"/>
          </a:endParaRPr>
        </a:p>
      </dsp:txBody>
      <dsp:txXfrm>
        <a:off x="2963380" y="1675219"/>
        <a:ext cx="2370188" cy="948711"/>
      </dsp:txXfrm>
    </dsp:sp>
    <dsp:sp modelId="{565C9E34-D386-4E3F-970D-FF22C2292348}">
      <dsp:nvSpPr>
        <dsp:cNvPr id="0" name=""/>
        <dsp:cNvSpPr/>
      </dsp:nvSpPr>
      <dsp:spPr>
        <a:xfrm>
          <a:off x="2943" y="2881111"/>
          <a:ext cx="2857563" cy="114302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b="1" kern="1200" dirty="0" err="1" smtClean="0">
              <a:latin typeface="Calibri" pitchFamily="34" charset="0"/>
            </a:rPr>
            <a:t>Endotracheal</a:t>
          </a:r>
          <a:endParaRPr lang="en-US" sz="2400" b="1" kern="1200" dirty="0">
            <a:latin typeface="Calibri" pitchFamily="34" charset="0"/>
          </a:endParaRPr>
        </a:p>
      </dsp:txBody>
      <dsp:txXfrm>
        <a:off x="574456" y="2881111"/>
        <a:ext cx="1714538" cy="1143025"/>
      </dsp:txXfrm>
    </dsp:sp>
    <dsp:sp modelId="{A7C99213-9E91-423E-B96B-F77C0624A564}">
      <dsp:nvSpPr>
        <dsp:cNvPr id="0" name=""/>
        <dsp:cNvSpPr/>
      </dsp:nvSpPr>
      <dsp:spPr>
        <a:xfrm>
          <a:off x="2489024" y="2978268"/>
          <a:ext cx="2587087" cy="94871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Atropine, Epinephrine, Vasopressin and </a:t>
          </a:r>
          <a:r>
            <a:rPr lang="en-US" sz="1400" kern="1200" dirty="0" err="1" smtClean="0">
              <a:latin typeface="Calibri" pitchFamily="34" charset="0"/>
            </a:rPr>
            <a:t>Lidocaine</a:t>
          </a:r>
          <a:r>
            <a:rPr lang="en-US" sz="1400" kern="1200" dirty="0" smtClean="0">
              <a:latin typeface="Calibri" pitchFamily="34" charset="0"/>
            </a:rPr>
            <a:t> can be given.</a:t>
          </a:r>
          <a:endParaRPr lang="en-IN" sz="1400" kern="1200" dirty="0">
            <a:latin typeface="Calibri" pitchFamily="34" charset="0"/>
          </a:endParaRPr>
        </a:p>
      </dsp:txBody>
      <dsp:txXfrm>
        <a:off x="2963380" y="2978268"/>
        <a:ext cx="1638376" cy="948711"/>
      </dsp:txXfrm>
    </dsp:sp>
    <dsp:sp modelId="{FED8086F-F5AD-44BC-84B2-AB8ED986D083}">
      <dsp:nvSpPr>
        <dsp:cNvPr id="0" name=""/>
        <dsp:cNvSpPr/>
      </dsp:nvSpPr>
      <dsp:spPr>
        <a:xfrm>
          <a:off x="4744063" y="2978268"/>
          <a:ext cx="2371777" cy="948711"/>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Dose should be 2 to 2.5 times the recommended intravenous dose</a:t>
          </a:r>
          <a:endParaRPr lang="en-IN" sz="1400" kern="1200" dirty="0">
            <a:latin typeface="Calibri" pitchFamily="34" charset="0"/>
          </a:endParaRPr>
        </a:p>
      </dsp:txBody>
      <dsp:txXfrm>
        <a:off x="5218419" y="2978268"/>
        <a:ext cx="1423066" cy="948711"/>
      </dsp:txXfrm>
    </dsp:sp>
    <dsp:sp modelId="{DE10A376-713E-4B10-AFE7-E7FBC1429CDA}">
      <dsp:nvSpPr>
        <dsp:cNvPr id="0" name=""/>
        <dsp:cNvSpPr/>
      </dsp:nvSpPr>
      <dsp:spPr>
        <a:xfrm>
          <a:off x="6783792" y="2978268"/>
          <a:ext cx="2371777" cy="948711"/>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n-US" sz="1500" kern="1200" dirty="0" smtClean="0">
              <a:latin typeface="Calibri" pitchFamily="34" charset="0"/>
            </a:rPr>
            <a:t>All drug should be diluted into 10 ml of water or isotonic saline.</a:t>
          </a:r>
          <a:endParaRPr lang="en-IN" sz="1500" kern="1200" dirty="0">
            <a:latin typeface="Calibri" pitchFamily="34" charset="0"/>
          </a:endParaRPr>
        </a:p>
      </dsp:txBody>
      <dsp:txXfrm>
        <a:off x="7258148" y="2978268"/>
        <a:ext cx="1423066" cy="948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9DD7-5710-4946-B733-EFB48017BC8A}">
      <dsp:nvSpPr>
        <dsp:cNvPr id="0" name=""/>
        <dsp:cNvSpPr/>
      </dsp:nvSpPr>
      <dsp:spPr>
        <a:xfrm rot="5400000">
          <a:off x="-349273" y="352833"/>
          <a:ext cx="2328492" cy="1629944"/>
        </a:xfrm>
        <a:prstGeom prst="chevron">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Eras Demi ITC" pitchFamily="34" charset="0"/>
            </a:rPr>
            <a:t>Epinephrine</a:t>
          </a:r>
          <a:endParaRPr lang="en-IN" sz="2000" b="1" kern="1200" dirty="0">
            <a:solidFill>
              <a:schemeClr val="bg1"/>
            </a:solidFill>
            <a:latin typeface="Eras Demi ITC" pitchFamily="34" charset="0"/>
          </a:endParaRPr>
        </a:p>
      </dsp:txBody>
      <dsp:txXfrm rot="-5400000">
        <a:off x="1" y="818531"/>
        <a:ext cx="1629944" cy="698548"/>
      </dsp:txXfrm>
    </dsp:sp>
    <dsp:sp modelId="{037B29F7-FC76-4096-985A-4B9B8F65C98A}">
      <dsp:nvSpPr>
        <dsp:cNvPr id="0" name=""/>
        <dsp:cNvSpPr/>
      </dsp:nvSpPr>
      <dsp:spPr>
        <a:xfrm rot="5400000">
          <a:off x="4461400" y="-2827896"/>
          <a:ext cx="1513520" cy="717643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It is a b receptor agonist in low doses and an a receptor agonist in high doses.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IN" sz="1600" kern="1200" dirty="0" smtClean="0">
              <a:solidFill>
                <a:srgbClr val="C00000"/>
              </a:solidFill>
              <a:latin typeface="Calibri" pitchFamily="34" charset="0"/>
            </a:rPr>
            <a:t>Beneficial during cardiac arrest mainly because of it’s a receptor properties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It increases myocardial oxygen consumption by increasing heart rate and </a:t>
          </a:r>
          <a:r>
            <a:rPr lang="en-US" sz="1600" kern="1200" dirty="0" err="1" smtClean="0">
              <a:solidFill>
                <a:srgbClr val="C00000"/>
              </a:solidFill>
              <a:latin typeface="Calibri" pitchFamily="34" charset="0"/>
            </a:rPr>
            <a:t>afterload</a:t>
          </a:r>
          <a:r>
            <a:rPr lang="en-US" sz="1600" kern="1200" dirty="0" smtClean="0">
              <a:solidFill>
                <a:srgbClr val="C00000"/>
              </a:solidFill>
              <a:latin typeface="Calibri" pitchFamily="34" charset="0"/>
            </a:rPr>
            <a:t>.</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Dose: 1 mg every 3-5 minutes in adults. </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Can be given </a:t>
          </a:r>
          <a:r>
            <a:rPr lang="en-US" sz="1600" kern="1200" dirty="0" err="1" smtClean="0">
              <a:solidFill>
                <a:srgbClr val="C00000"/>
              </a:solidFill>
              <a:latin typeface="Calibri" pitchFamily="34" charset="0"/>
            </a:rPr>
            <a:t>endotracheally</a:t>
          </a:r>
          <a:r>
            <a:rPr lang="en-US" sz="1600" kern="1200" dirty="0" smtClean="0">
              <a:solidFill>
                <a:srgbClr val="C00000"/>
              </a:solidFill>
              <a:latin typeface="Calibri" pitchFamily="34" charset="0"/>
            </a:rPr>
            <a:t>.</a:t>
          </a:r>
          <a:endParaRPr lang="en-US" sz="1600" kern="1200" dirty="0">
            <a:solidFill>
              <a:srgbClr val="C00000"/>
            </a:solidFill>
            <a:latin typeface="Calibri" pitchFamily="34" charset="0"/>
          </a:endParaRPr>
        </a:p>
      </dsp:txBody>
      <dsp:txXfrm rot="-5400000">
        <a:off x="1629945" y="77443"/>
        <a:ext cx="7102547" cy="1365752"/>
      </dsp:txXfrm>
    </dsp:sp>
    <dsp:sp modelId="{587D441F-B385-4790-A665-8057F0ABFF0B}">
      <dsp:nvSpPr>
        <dsp:cNvPr id="0" name=""/>
        <dsp:cNvSpPr/>
      </dsp:nvSpPr>
      <dsp:spPr>
        <a:xfrm rot="5400000">
          <a:off x="-349273" y="2396501"/>
          <a:ext cx="2328492" cy="1629944"/>
        </a:xfrm>
        <a:prstGeom prst="chevron">
          <a:avLst/>
        </a:prstGeom>
        <a:gradFill flip="none" rotWithShape="0">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w="12700" cap="flat" cmpd="sng" algn="ctr">
          <a:solidFill>
            <a:srgbClr val="007E3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latin typeface="Eras Demi ITC" pitchFamily="34" charset="0"/>
            </a:rPr>
            <a:t>Vasopressin</a:t>
          </a:r>
          <a:endParaRPr lang="en-IN" sz="2000" b="1" kern="1200" dirty="0">
            <a:latin typeface="Eras Demi ITC" pitchFamily="34" charset="0"/>
          </a:endParaRPr>
        </a:p>
      </dsp:txBody>
      <dsp:txXfrm rot="-5400000">
        <a:off x="1" y="2862199"/>
        <a:ext cx="1629944" cy="698548"/>
      </dsp:txXfrm>
    </dsp:sp>
    <dsp:sp modelId="{15CC25F8-93C4-4018-8FFA-C55D6E6A1224}">
      <dsp:nvSpPr>
        <dsp:cNvPr id="0" name=""/>
        <dsp:cNvSpPr/>
      </dsp:nvSpPr>
      <dsp:spPr>
        <a:xfrm rot="5400000">
          <a:off x="4461400" y="-784228"/>
          <a:ext cx="1513520" cy="7176431"/>
        </a:xfrm>
        <a:prstGeom prst="round2SameRect">
          <a:avLst/>
        </a:prstGeom>
        <a:solidFill>
          <a:schemeClr val="lt1">
            <a:alpha val="90000"/>
            <a:hueOff val="0"/>
            <a:satOff val="0"/>
            <a:lumOff val="0"/>
            <a:alphaOff val="0"/>
          </a:schemeClr>
        </a:solidFill>
        <a:ln w="12700" cap="flat" cmpd="sng" algn="ctr">
          <a:solidFill>
            <a:srgbClr val="007E39"/>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It is a non adrenergic vasoconstrictor that acts by direct stimulation of smooth muscle vasopressin 1 receptors leading to intense vasoconstriction of vasculature of skin, skeletal muscles, intestines and fat.</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It also selectively </a:t>
          </a:r>
          <a:r>
            <a:rPr lang="en-US" sz="1600" kern="1200" dirty="0" err="1" smtClean="0">
              <a:solidFill>
                <a:srgbClr val="007E39"/>
              </a:solidFill>
              <a:latin typeface="Calibri" pitchFamily="34" charset="0"/>
            </a:rPr>
            <a:t>vasodilates</a:t>
          </a:r>
          <a:r>
            <a:rPr lang="en-US" sz="1600" kern="1200" dirty="0" smtClean="0">
              <a:solidFill>
                <a:srgbClr val="007E39"/>
              </a:solidFill>
              <a:latin typeface="Calibri" pitchFamily="34" charset="0"/>
            </a:rPr>
            <a:t> cerebral, coronary and pulmonary vascular beds.</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Half life of 10-20 minutes</a:t>
          </a:r>
          <a:endParaRPr lang="en-IN" sz="1600" kern="1200" dirty="0">
            <a:solidFill>
              <a:srgbClr val="007E39"/>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7E39"/>
              </a:solidFill>
              <a:latin typeface="Calibri" pitchFamily="34" charset="0"/>
            </a:rPr>
            <a:t>Dose: 40 units bolus intravenously. To replace 1</a:t>
          </a:r>
          <a:r>
            <a:rPr lang="en-US" sz="1600" kern="1200" baseline="30000" dirty="0" smtClean="0">
              <a:solidFill>
                <a:srgbClr val="007E39"/>
              </a:solidFill>
              <a:latin typeface="Calibri" pitchFamily="34" charset="0"/>
            </a:rPr>
            <a:t>st</a:t>
          </a:r>
          <a:r>
            <a:rPr lang="en-US" sz="1600" kern="1200" dirty="0" smtClean="0">
              <a:solidFill>
                <a:srgbClr val="007E39"/>
              </a:solidFill>
              <a:latin typeface="Calibri" pitchFamily="34" charset="0"/>
            </a:rPr>
            <a:t> or 2</a:t>
          </a:r>
          <a:r>
            <a:rPr lang="en-US" sz="1600" kern="1200" baseline="30000" dirty="0" smtClean="0">
              <a:solidFill>
                <a:srgbClr val="007E39"/>
              </a:solidFill>
              <a:latin typeface="Calibri" pitchFamily="34" charset="0"/>
            </a:rPr>
            <a:t>nd</a:t>
          </a:r>
          <a:r>
            <a:rPr lang="en-US" sz="1600" kern="1200" dirty="0" smtClean="0">
              <a:solidFill>
                <a:srgbClr val="007E39"/>
              </a:solidFill>
              <a:latin typeface="Calibri" pitchFamily="34" charset="0"/>
            </a:rPr>
            <a:t> dose of epinephrine </a:t>
          </a:r>
          <a:endParaRPr lang="en-IN" sz="1600" kern="1200" dirty="0">
            <a:solidFill>
              <a:srgbClr val="007E39"/>
            </a:solidFill>
            <a:latin typeface="Calibri" pitchFamily="34" charset="0"/>
          </a:endParaRPr>
        </a:p>
      </dsp:txBody>
      <dsp:txXfrm rot="-5400000">
        <a:off x="1629945" y="2121111"/>
        <a:ext cx="7102547" cy="1365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84EB-EAA9-4B0D-B41C-B3516CEB2B00}">
      <dsp:nvSpPr>
        <dsp:cNvPr id="0" name=""/>
        <dsp:cNvSpPr/>
      </dsp:nvSpPr>
      <dsp:spPr>
        <a:xfrm rot="5400000">
          <a:off x="-247943" y="251446"/>
          <a:ext cx="1652957" cy="1157070"/>
        </a:xfrm>
        <a:prstGeom prst="chevron">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16200000" scaled="1"/>
          <a:tileRect/>
        </a:gra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err="1" smtClean="0">
              <a:solidFill>
                <a:srgbClr val="002060"/>
              </a:solidFill>
              <a:latin typeface="Calibri" pitchFamily="34" charset="0"/>
            </a:rPr>
            <a:t>Amiodarone</a:t>
          </a:r>
          <a:endParaRPr lang="en-US" sz="1700" b="1" kern="1200" dirty="0">
            <a:solidFill>
              <a:srgbClr val="002060"/>
            </a:solidFill>
            <a:latin typeface="Calibri" pitchFamily="34" charset="0"/>
          </a:endParaRPr>
        </a:p>
      </dsp:txBody>
      <dsp:txXfrm rot="-5400000">
        <a:off x="1" y="582037"/>
        <a:ext cx="1157070" cy="495887"/>
      </dsp:txXfrm>
    </dsp:sp>
    <dsp:sp modelId="{B8B6B6A6-0830-4B7C-9DF9-622B7881A493}">
      <dsp:nvSpPr>
        <dsp:cNvPr id="0" name=""/>
        <dsp:cNvSpPr/>
      </dsp:nvSpPr>
      <dsp:spPr>
        <a:xfrm rot="5400000">
          <a:off x="4268665" y="-3108093"/>
          <a:ext cx="1074422" cy="729761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2060"/>
              </a:solidFill>
              <a:latin typeface="Calibri" pitchFamily="34" charset="0"/>
            </a:rPr>
            <a:t>Prolongs </a:t>
          </a:r>
          <a:r>
            <a:rPr lang="en-US" sz="1600" kern="1200" dirty="0" err="1" smtClean="0">
              <a:solidFill>
                <a:srgbClr val="002060"/>
              </a:solidFill>
              <a:latin typeface="Calibri" pitchFamily="34" charset="0"/>
            </a:rPr>
            <a:t>repolarization</a:t>
          </a:r>
          <a:r>
            <a:rPr lang="en-US" sz="1600" kern="1200" dirty="0" smtClean="0">
              <a:solidFill>
                <a:srgbClr val="002060"/>
              </a:solidFill>
              <a:latin typeface="Calibri" pitchFamily="34" charset="0"/>
            </a:rPr>
            <a:t> and refractoriness in the </a:t>
          </a:r>
          <a:r>
            <a:rPr lang="en-US" sz="1600" kern="1200" dirty="0" err="1" smtClean="0">
              <a:solidFill>
                <a:srgbClr val="002060"/>
              </a:solidFill>
              <a:latin typeface="Calibri" pitchFamily="34" charset="0"/>
            </a:rPr>
            <a:t>sino-atrial</a:t>
          </a:r>
          <a:r>
            <a:rPr lang="en-US" sz="1600" kern="1200" dirty="0" smtClean="0">
              <a:solidFill>
                <a:srgbClr val="002060"/>
              </a:solidFill>
              <a:latin typeface="Calibri" pitchFamily="34" charset="0"/>
            </a:rPr>
            <a:t> node, </a:t>
          </a:r>
          <a:r>
            <a:rPr lang="en-US" sz="1600" kern="1200" dirty="0" err="1" smtClean="0">
              <a:solidFill>
                <a:srgbClr val="002060"/>
              </a:solidFill>
              <a:latin typeface="Calibri" pitchFamily="34" charset="0"/>
            </a:rPr>
            <a:t>atrial</a:t>
          </a:r>
          <a:r>
            <a:rPr lang="en-US" sz="1600" kern="1200" dirty="0" smtClean="0">
              <a:solidFill>
                <a:srgbClr val="002060"/>
              </a:solidFill>
              <a:latin typeface="Calibri" pitchFamily="34" charset="0"/>
            </a:rPr>
            <a:t> and myocardium, AV node and His-Purkinje cardiac conduction system.</a:t>
          </a:r>
          <a:endParaRPr lang="en-IN" sz="1600" kern="1200" dirty="0">
            <a:solidFill>
              <a:srgbClr val="00206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2060"/>
              </a:solidFill>
              <a:latin typeface="Calibri" pitchFamily="34" charset="0"/>
            </a:rPr>
            <a:t>Dose: 300 mg IV rapid infusion diluted in 20-30 ml of saline followed by second dose of 150 mg if needed.</a:t>
          </a:r>
          <a:endParaRPr lang="en-US" sz="1600" kern="1200" dirty="0">
            <a:solidFill>
              <a:srgbClr val="002060"/>
            </a:solidFill>
            <a:latin typeface="Calibri" pitchFamily="34" charset="0"/>
          </a:endParaRPr>
        </a:p>
      </dsp:txBody>
      <dsp:txXfrm rot="-5400000">
        <a:off x="1157070" y="55951"/>
        <a:ext cx="7245164" cy="969524"/>
      </dsp:txXfrm>
    </dsp:sp>
    <dsp:sp modelId="{EE11EFCA-BCD5-4F99-9548-34C464A7994D}">
      <dsp:nvSpPr>
        <dsp:cNvPr id="0" name=""/>
        <dsp:cNvSpPr/>
      </dsp:nvSpPr>
      <dsp:spPr>
        <a:xfrm rot="5400000">
          <a:off x="-247943" y="1711036"/>
          <a:ext cx="1652957" cy="1157070"/>
        </a:xfrm>
        <a:prstGeom prst="chevron">
          <a:avLst/>
        </a:prstGeom>
        <a:gradFill flip="none" rotWithShape="0">
          <a:gsLst>
            <a:gs pos="0">
              <a:schemeClr val="accent5">
                <a:hueOff val="-4966938"/>
                <a:satOff val="19906"/>
                <a:lumOff val="4314"/>
                <a:tint val="66000"/>
                <a:satMod val="160000"/>
              </a:schemeClr>
            </a:gs>
            <a:gs pos="50000">
              <a:schemeClr val="accent5">
                <a:hueOff val="-4966938"/>
                <a:satOff val="19906"/>
                <a:lumOff val="4314"/>
                <a:tint val="44500"/>
                <a:satMod val="160000"/>
              </a:schemeClr>
            </a:gs>
            <a:gs pos="100000">
              <a:schemeClr val="accent5">
                <a:hueOff val="-4966938"/>
                <a:satOff val="19906"/>
                <a:lumOff val="4314"/>
                <a:tint val="23500"/>
                <a:satMod val="160000"/>
              </a:schemeClr>
            </a:gs>
          </a:gsLst>
          <a:lin ang="16200000" scaled="1"/>
          <a:tileRect/>
        </a:gradFill>
        <a:ln w="12700"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err="1" smtClean="0">
              <a:solidFill>
                <a:srgbClr val="003300"/>
              </a:solidFill>
              <a:latin typeface="Calibri" pitchFamily="34" charset="0"/>
            </a:rPr>
            <a:t>Lidocaine</a:t>
          </a:r>
          <a:endParaRPr lang="en-US" sz="1700" b="1" kern="1200" dirty="0">
            <a:solidFill>
              <a:srgbClr val="003300"/>
            </a:solidFill>
            <a:latin typeface="Calibri" pitchFamily="34" charset="0"/>
          </a:endParaRPr>
        </a:p>
      </dsp:txBody>
      <dsp:txXfrm rot="-5400000">
        <a:off x="1" y="2041627"/>
        <a:ext cx="1157070" cy="495887"/>
      </dsp:txXfrm>
    </dsp:sp>
    <dsp:sp modelId="{ACCAFAB2-1C04-4D26-B933-FBDB0AD88AFD}">
      <dsp:nvSpPr>
        <dsp:cNvPr id="0" name=""/>
        <dsp:cNvSpPr/>
      </dsp:nvSpPr>
      <dsp:spPr>
        <a:xfrm rot="5400000">
          <a:off x="4268665" y="-1648502"/>
          <a:ext cx="1074422" cy="7297613"/>
        </a:xfrm>
        <a:prstGeom prst="round2SameRect">
          <a:avLst/>
        </a:prstGeom>
        <a:solidFill>
          <a:schemeClr val="lt1">
            <a:alpha val="90000"/>
            <a:hueOff val="0"/>
            <a:satOff val="0"/>
            <a:lumOff val="0"/>
            <a:alphaOff val="0"/>
          </a:schemeClr>
        </a:solidFill>
        <a:ln w="12700"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VT that has not responded to defibrillation.</a:t>
          </a:r>
          <a:endParaRPr lang="en-IN" sz="1600" kern="1200" dirty="0">
            <a:solidFill>
              <a:srgbClr val="0033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May be considered if </a:t>
          </a:r>
          <a:r>
            <a:rPr lang="en-US" sz="1600" kern="1200" dirty="0" err="1" smtClean="0">
              <a:solidFill>
                <a:srgbClr val="003300"/>
              </a:solidFill>
              <a:latin typeface="Calibri" pitchFamily="34" charset="0"/>
            </a:rPr>
            <a:t>amiodarone</a:t>
          </a:r>
          <a:r>
            <a:rPr lang="en-US" sz="1600" kern="1200" dirty="0" smtClean="0">
              <a:solidFill>
                <a:srgbClr val="003300"/>
              </a:solidFill>
              <a:latin typeface="Calibri" pitchFamily="34" charset="0"/>
            </a:rPr>
            <a:t> is not available.</a:t>
          </a:r>
          <a:endParaRPr lang="en-US" sz="1600" kern="1200" dirty="0">
            <a:solidFill>
              <a:srgbClr val="0033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003300"/>
              </a:solidFill>
              <a:latin typeface="Calibri" pitchFamily="34" charset="0"/>
            </a:rPr>
            <a:t>Dose: 1-1.5 mg/kg initial dose followed by 0.5 to 0.75 mg/kg every 5 to 10 minutes if needed. Maximum of 3 doses or 3mg/kg.</a:t>
          </a:r>
          <a:endParaRPr lang="en-IN" sz="1600" kern="1200" dirty="0">
            <a:solidFill>
              <a:srgbClr val="003300"/>
            </a:solidFill>
            <a:latin typeface="Calibri" pitchFamily="34" charset="0"/>
          </a:endParaRPr>
        </a:p>
      </dsp:txBody>
      <dsp:txXfrm rot="-5400000">
        <a:off x="1157070" y="1515542"/>
        <a:ext cx="7245164" cy="969524"/>
      </dsp:txXfrm>
    </dsp:sp>
    <dsp:sp modelId="{EA7CE618-2B8C-43C7-B7F3-70A6EFAA2A92}">
      <dsp:nvSpPr>
        <dsp:cNvPr id="0" name=""/>
        <dsp:cNvSpPr/>
      </dsp:nvSpPr>
      <dsp:spPr>
        <a:xfrm rot="5400000">
          <a:off x="-247943" y="3170626"/>
          <a:ext cx="1652957" cy="1157070"/>
        </a:xfrm>
        <a:prstGeom prst="chevron">
          <a:avLst/>
        </a:prstGeom>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16200000" scaled="1"/>
          <a:tileRect/>
        </a:gra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b="1" kern="1200" dirty="0" smtClean="0">
              <a:solidFill>
                <a:srgbClr val="C00000"/>
              </a:solidFill>
              <a:latin typeface="Calibri" pitchFamily="34" charset="0"/>
            </a:rPr>
            <a:t>Magnesium</a:t>
          </a:r>
          <a:endParaRPr lang="en-IN" sz="1700" b="1" kern="1200" dirty="0">
            <a:solidFill>
              <a:srgbClr val="C00000"/>
            </a:solidFill>
            <a:latin typeface="Calibri" pitchFamily="34" charset="0"/>
          </a:endParaRPr>
        </a:p>
      </dsp:txBody>
      <dsp:txXfrm rot="-5400000">
        <a:off x="1" y="3501217"/>
        <a:ext cx="1157070" cy="495887"/>
      </dsp:txXfrm>
    </dsp:sp>
    <dsp:sp modelId="{FFA0A093-43A3-4AA6-879C-07D706317FA5}">
      <dsp:nvSpPr>
        <dsp:cNvPr id="0" name=""/>
        <dsp:cNvSpPr/>
      </dsp:nvSpPr>
      <dsp:spPr>
        <a:xfrm rot="5400000">
          <a:off x="4268665" y="-188912"/>
          <a:ext cx="1074422" cy="7297613"/>
        </a:xfrm>
        <a:prstGeom prst="round2SameRect">
          <a:avLst/>
        </a:prstGeom>
        <a:solidFill>
          <a:schemeClr val="lt1">
            <a:alpha val="90000"/>
            <a:hueOff val="0"/>
            <a:satOff val="0"/>
            <a:lumOff val="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Effective in terminating polymorphic VT or </a:t>
          </a:r>
          <a:r>
            <a:rPr lang="en-US" sz="1600" kern="1200" dirty="0" err="1" smtClean="0">
              <a:solidFill>
                <a:srgbClr val="C00000"/>
              </a:solidFill>
              <a:latin typeface="Calibri" pitchFamily="34" charset="0"/>
            </a:rPr>
            <a:t>torsades</a:t>
          </a:r>
          <a:r>
            <a:rPr lang="en-US" sz="1600" kern="1200" dirty="0" smtClean="0">
              <a:solidFill>
                <a:srgbClr val="C00000"/>
              </a:solidFill>
              <a:latin typeface="Calibri" pitchFamily="34" charset="0"/>
            </a:rPr>
            <a:t> de pointes.</a:t>
          </a:r>
          <a:endParaRPr lang="en-IN" sz="1600" kern="1200" dirty="0">
            <a:solidFill>
              <a:srgbClr val="C00000"/>
            </a:solidFill>
            <a:latin typeface="Calibri" pitchFamily="34" charset="0"/>
          </a:endParaRPr>
        </a:p>
        <a:p>
          <a:pPr marL="171450" lvl="1" indent="-171450" algn="l" defTabSz="711200" rtl="0">
            <a:lnSpc>
              <a:spcPct val="90000"/>
            </a:lnSpc>
            <a:spcBef>
              <a:spcPct val="0"/>
            </a:spcBef>
            <a:spcAft>
              <a:spcPct val="15000"/>
            </a:spcAft>
            <a:buChar char="••"/>
          </a:pPr>
          <a:r>
            <a:rPr lang="en-US" sz="1600" kern="1200" dirty="0" smtClean="0">
              <a:solidFill>
                <a:srgbClr val="C00000"/>
              </a:solidFill>
              <a:latin typeface="Calibri" pitchFamily="34" charset="0"/>
            </a:rPr>
            <a:t>Dose: 1-2 gm infused over 5 minutes.</a:t>
          </a:r>
          <a:endParaRPr lang="en-IN" sz="1600" kern="1200" dirty="0">
            <a:solidFill>
              <a:srgbClr val="C00000"/>
            </a:solidFill>
            <a:latin typeface="Calibri" pitchFamily="34" charset="0"/>
          </a:endParaRPr>
        </a:p>
      </dsp:txBody>
      <dsp:txXfrm rot="-5400000">
        <a:off x="1157070" y="2975132"/>
        <a:ext cx="7245164" cy="969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C7DA-C781-4CEC-84B6-C8D0A8A1A72D}">
      <dsp:nvSpPr>
        <dsp:cNvPr id="0" name=""/>
        <dsp:cNvSpPr/>
      </dsp:nvSpPr>
      <dsp:spPr>
        <a:xfrm rot="5400000">
          <a:off x="-278182" y="278886"/>
          <a:ext cx="1854547" cy="129818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Atropine</a:t>
          </a:r>
          <a:endParaRPr lang="en-US" sz="1700" kern="1200" dirty="0"/>
        </a:p>
      </dsp:txBody>
      <dsp:txXfrm rot="-5400000">
        <a:off x="1" y="649796"/>
        <a:ext cx="1298183" cy="556364"/>
      </dsp:txXfrm>
    </dsp:sp>
    <dsp:sp modelId="{2C799ECB-88A3-4B65-A2E8-9B7F53EFE37B}">
      <dsp:nvSpPr>
        <dsp:cNvPr id="0" name=""/>
        <dsp:cNvSpPr/>
      </dsp:nvSpPr>
      <dsp:spPr>
        <a:xfrm rot="5400000">
          <a:off x="4542163" y="-3243276"/>
          <a:ext cx="1205455" cy="769341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smtClean="0">
              <a:latin typeface="Calibri" pitchFamily="34" charset="0"/>
            </a:rPr>
            <a:t>Not included as a drug for PEA, Asystole in the new CPR-ECC guidelines.</a:t>
          </a:r>
          <a:endParaRPr lang="en-US" sz="1700" kern="1200" dirty="0"/>
        </a:p>
        <a:p>
          <a:pPr marL="171450" lvl="1" indent="-171450" algn="l" defTabSz="755650">
            <a:lnSpc>
              <a:spcPct val="90000"/>
            </a:lnSpc>
            <a:spcBef>
              <a:spcPct val="0"/>
            </a:spcBef>
            <a:spcAft>
              <a:spcPct val="15000"/>
            </a:spcAft>
            <a:buChar char="••"/>
          </a:pPr>
          <a:r>
            <a:rPr lang="en-US" sz="1700" kern="1200" smtClean="0">
              <a:latin typeface="Calibri" pitchFamily="34" charset="0"/>
            </a:rPr>
            <a:t>Use is retained for symptomatic bradycardia.</a:t>
          </a:r>
          <a:endParaRPr lang="en-US" sz="1700" kern="1200" dirty="0" smtClean="0">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latin typeface="Calibri" pitchFamily="34" charset="0"/>
            </a:rPr>
            <a:t>Dose: 0.5 mg IV every 3-5 min to a maximum of 3mg </a:t>
          </a:r>
          <a:endParaRPr lang="en-US" sz="1700" kern="1200" dirty="0">
            <a:latin typeface="Calibri" pitchFamily="34" charset="0"/>
          </a:endParaRPr>
        </a:p>
      </dsp:txBody>
      <dsp:txXfrm rot="-5400000">
        <a:off x="1298183" y="59549"/>
        <a:ext cx="7634571" cy="1087765"/>
      </dsp:txXfrm>
    </dsp:sp>
    <dsp:sp modelId="{F572F5F7-269B-490C-9736-27A3B7EB4240}">
      <dsp:nvSpPr>
        <dsp:cNvPr id="0" name=""/>
        <dsp:cNvSpPr/>
      </dsp:nvSpPr>
      <dsp:spPr>
        <a:xfrm rot="5400000">
          <a:off x="-278182" y="1941708"/>
          <a:ext cx="1854547" cy="129818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Sodium bicarbonate</a:t>
          </a:r>
          <a:endParaRPr lang="en-US" sz="1700" kern="1200" dirty="0"/>
        </a:p>
      </dsp:txBody>
      <dsp:txXfrm rot="-5400000">
        <a:off x="1" y="2312618"/>
        <a:ext cx="1298183" cy="556364"/>
      </dsp:txXfrm>
    </dsp:sp>
    <dsp:sp modelId="{536BEAAC-C07A-4F3F-A6A3-4A2F8BD732B4}">
      <dsp:nvSpPr>
        <dsp:cNvPr id="0" name=""/>
        <dsp:cNvSpPr/>
      </dsp:nvSpPr>
      <dsp:spPr>
        <a:xfrm rot="5400000">
          <a:off x="4542163" y="-1580454"/>
          <a:ext cx="1205455" cy="769341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Create extracellular alkalosis and inhibit oxygen release</a:t>
          </a:r>
          <a:endParaRPr lang="en-US" sz="1700" kern="1200" dirty="0"/>
        </a:p>
        <a:p>
          <a:pPr marL="171450" lvl="1" indent="-171450" algn="l" defTabSz="755650">
            <a:lnSpc>
              <a:spcPct val="90000"/>
            </a:lnSpc>
            <a:spcBef>
              <a:spcPct val="0"/>
            </a:spcBef>
            <a:spcAft>
              <a:spcPct val="15000"/>
            </a:spcAft>
            <a:buChar char="••"/>
          </a:pPr>
          <a:r>
            <a:rPr lang="en-US" sz="1700" kern="1200" dirty="0" smtClean="0"/>
            <a:t>May produce hypernatremia and </a:t>
          </a:r>
          <a:r>
            <a:rPr lang="en-US" sz="1700" kern="1200" dirty="0" err="1" smtClean="0"/>
            <a:t>hyperosmolarity</a:t>
          </a:r>
          <a:endParaRPr lang="en-US" sz="1700" kern="1200" dirty="0"/>
        </a:p>
        <a:p>
          <a:pPr marL="171450" lvl="1" indent="-171450" algn="l" defTabSz="755650">
            <a:lnSpc>
              <a:spcPct val="90000"/>
            </a:lnSpc>
            <a:spcBef>
              <a:spcPct val="0"/>
            </a:spcBef>
            <a:spcAft>
              <a:spcPct val="15000"/>
            </a:spcAft>
            <a:buChar char="••"/>
          </a:pPr>
          <a:r>
            <a:rPr lang="en-US" sz="1700" b="0" i="0" kern="1200" dirty="0" smtClean="0"/>
            <a:t>produces excess CO</a:t>
          </a:r>
          <a:r>
            <a:rPr lang="en-US" sz="1700" b="0" i="0" kern="1200" baseline="-25000" dirty="0" smtClean="0"/>
            <a:t>2</a:t>
          </a:r>
          <a:r>
            <a:rPr lang="en-US" sz="1700" b="0" i="0" kern="1200" dirty="0" smtClean="0"/>
            <a:t>, which freely diffuses into myocardial and cerebral cells and may paradoxically contribute to intracellular acidosis.</a:t>
          </a:r>
          <a:endParaRPr lang="en-US" sz="1700" kern="1200" dirty="0"/>
        </a:p>
      </dsp:txBody>
      <dsp:txXfrm rot="-5400000">
        <a:off x="1298183" y="1722371"/>
        <a:ext cx="7634571" cy="1087765"/>
      </dsp:txXfrm>
    </dsp:sp>
    <dsp:sp modelId="{697DC92D-3932-4658-AF03-7E9CAC7AACD6}">
      <dsp:nvSpPr>
        <dsp:cNvPr id="0" name=""/>
        <dsp:cNvSpPr/>
      </dsp:nvSpPr>
      <dsp:spPr>
        <a:xfrm rot="5400000">
          <a:off x="-278182" y="3604530"/>
          <a:ext cx="1854547" cy="129818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Calcium </a:t>
          </a:r>
          <a:endParaRPr lang="en-US" sz="1700" kern="1200" dirty="0"/>
        </a:p>
      </dsp:txBody>
      <dsp:txXfrm rot="-5400000">
        <a:off x="1" y="3975440"/>
        <a:ext cx="1298183" cy="556364"/>
      </dsp:txXfrm>
    </dsp:sp>
    <dsp:sp modelId="{1A9923E9-1D3F-4E08-BF1F-17EDAD23C8D2}">
      <dsp:nvSpPr>
        <dsp:cNvPr id="0" name=""/>
        <dsp:cNvSpPr/>
      </dsp:nvSpPr>
      <dsp:spPr>
        <a:xfrm rot="5400000">
          <a:off x="4542163" y="82367"/>
          <a:ext cx="1205455" cy="769341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smtClean="0"/>
            <a:t>Routine administration of calcium for treatment of in-hospital and out-of-hospital cardiac arrest is not recommended</a:t>
          </a:r>
          <a:endParaRPr lang="en-US" sz="1700" kern="1200" dirty="0"/>
        </a:p>
      </dsp:txBody>
      <dsp:txXfrm rot="-5400000">
        <a:off x="1298183" y="3385193"/>
        <a:ext cx="7634571" cy="10877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B39A1-6FDB-445F-8FB3-992222154879}"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2661F-EE89-4839-95DB-FF7E98BE2B2C}" type="slidenum">
              <a:rPr lang="en-US" smtClean="0"/>
              <a:pPr/>
              <a:t>‹#›</a:t>
            </a:fld>
            <a:endParaRPr lang="en-US" dirty="0"/>
          </a:p>
        </p:txBody>
      </p:sp>
    </p:spTree>
    <p:extLst>
      <p:ext uri="{BB962C8B-B14F-4D97-AF65-F5344CB8AC3E}">
        <p14:creationId xmlns:p14="http://schemas.microsoft.com/office/powerpoint/2010/main" val="50764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a:t>
            </a:fld>
            <a:endParaRPr lang="en-US" dirty="0"/>
          </a:p>
        </p:txBody>
      </p:sp>
    </p:spTree>
    <p:extLst>
      <p:ext uri="{BB962C8B-B14F-4D97-AF65-F5344CB8AC3E}">
        <p14:creationId xmlns:p14="http://schemas.microsoft.com/office/powerpoint/2010/main" val="231890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Simplified adult BLS algorithm.</a:t>
            </a:r>
          </a:p>
        </p:txBody>
      </p:sp>
    </p:spTree>
    <p:extLst>
      <p:ext uri="{BB962C8B-B14F-4D97-AF65-F5344CB8AC3E}">
        <p14:creationId xmlns:p14="http://schemas.microsoft.com/office/powerpoint/2010/main" val="289503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13</a:t>
            </a:fld>
            <a:endParaRPr lang="en-US" dirty="0"/>
          </a:p>
        </p:txBody>
      </p:sp>
    </p:spTree>
    <p:extLst>
      <p:ext uri="{BB962C8B-B14F-4D97-AF65-F5344CB8AC3E}">
        <p14:creationId xmlns:p14="http://schemas.microsoft.com/office/powerpoint/2010/main" val="8780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2661F-EE89-4839-95DB-FF7E98BE2B2C}" type="slidenum">
              <a:rPr lang="en-US" smtClean="0"/>
              <a:pPr/>
              <a:t>19</a:t>
            </a:fld>
            <a:endParaRPr lang="en-US" dirty="0"/>
          </a:p>
        </p:txBody>
      </p:sp>
    </p:spTree>
    <p:extLst>
      <p:ext uri="{BB962C8B-B14F-4D97-AF65-F5344CB8AC3E}">
        <p14:creationId xmlns:p14="http://schemas.microsoft.com/office/powerpoint/2010/main" val="404040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ACLS Cardiac Arrest Circular Algorithm.</a:t>
            </a:r>
          </a:p>
        </p:txBody>
      </p:sp>
    </p:spTree>
    <p:extLst>
      <p:ext uri="{BB962C8B-B14F-4D97-AF65-F5344CB8AC3E}">
        <p14:creationId xmlns:p14="http://schemas.microsoft.com/office/powerpoint/2010/main" val="13307811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8408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7720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7617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GB"/>
          </a:p>
        </p:txBody>
      </p:sp>
      <p:sp>
        <p:nvSpPr>
          <p:cNvPr id="6" name="Rectangle 24"/>
          <p:cNvSpPr>
            <a:spLocks noGrp="1" noChangeArrowheads="1"/>
          </p:cNvSpPr>
          <p:nvPr>
            <p:ph type="ftr" sz="quarter" idx="11"/>
          </p:nvPr>
        </p:nvSpPr>
        <p:spPr>
          <a:ln/>
        </p:spPr>
        <p:txBody>
          <a:bodyPr/>
          <a:lstStyle>
            <a:lvl1pPr>
              <a:defRPr/>
            </a:lvl1pPr>
          </a:lstStyle>
          <a:p>
            <a:pPr>
              <a:defRPr/>
            </a:pPr>
            <a:endParaRPr lang="en-GB"/>
          </a:p>
        </p:txBody>
      </p:sp>
      <p:sp>
        <p:nvSpPr>
          <p:cNvPr id="7" name="Rectangle 25"/>
          <p:cNvSpPr>
            <a:spLocks noGrp="1" noChangeArrowheads="1"/>
          </p:cNvSpPr>
          <p:nvPr>
            <p:ph type="sldNum" sz="quarter" idx="12"/>
          </p:nvPr>
        </p:nvSpPr>
        <p:spPr>
          <a:ln/>
        </p:spPr>
        <p:txBody>
          <a:bodyPr/>
          <a:lstStyle>
            <a:lvl1pPr>
              <a:defRPr/>
            </a:lvl1pPr>
          </a:lstStyle>
          <a:p>
            <a:pPr>
              <a:defRPr/>
            </a:pPr>
            <a:fld id="{E6F55DB5-67C6-466C-BD44-4BD1AE2FEBA2}" type="slidenum">
              <a:rPr lang="en-GB"/>
              <a:pPr>
                <a:defRPr/>
              </a:pPr>
              <a:t>‹#›</a:t>
            </a:fld>
            <a:endParaRPr lang="en-GB"/>
          </a:p>
        </p:txBody>
      </p:sp>
    </p:spTree>
    <p:extLst>
      <p:ext uri="{BB962C8B-B14F-4D97-AF65-F5344CB8AC3E}">
        <p14:creationId xmlns:p14="http://schemas.microsoft.com/office/powerpoint/2010/main" val="429273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208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D8BD707-D9CF-40AE-B4C6-C98DA3205C09}" type="datetimeFigureOut">
              <a:rPr lang="en-US" smtClean="0"/>
              <a:pPr/>
              <a:t>8/23/2020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241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528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223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D8BD707-D9CF-40AE-B4C6-C98DA3205C09}" type="datetimeFigureOut">
              <a:rPr lang="en-US" smtClean="0"/>
              <a:pPr/>
              <a:t>8/23/2020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15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332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892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D8BD707-D9CF-40AE-B4C6-C98DA3205C09}" type="datetimeFigureOut">
              <a:rPr lang="en-US" smtClean="0"/>
              <a:pPr/>
              <a:t>8/23/2020</a:t>
            </a:fld>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792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D8BD707-D9CF-40AE-B4C6-C98DA3205C09}" type="datetimeFigureOut">
              <a:rPr lang="en-US" smtClean="0"/>
              <a:pPr/>
              <a:t>8/23/2020</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88849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1828800"/>
          </a:xfrm>
        </p:spPr>
        <p:txBody>
          <a:bodyPr>
            <a:normAutofit fontScale="90000"/>
          </a:bodyPr>
          <a:lstStyle/>
          <a:p>
            <a:r>
              <a:rPr lang="en-US" dirty="0" smtClean="0"/>
              <a:t/>
            </a:r>
            <a:br>
              <a:rPr lang="en-US" dirty="0" smtClean="0"/>
            </a:br>
            <a:r>
              <a:rPr lang="en-US" dirty="0" smtClean="0"/>
              <a:t>  </a:t>
            </a:r>
            <a:r>
              <a:rPr lang="en-US" sz="6000" u="sng" dirty="0" smtClean="0"/>
              <a:t>Cardiopulmonary Resuscitation</a:t>
            </a:r>
            <a:r>
              <a:rPr lang="en-US" u="sng" dirty="0" smtClean="0"/>
              <a:t/>
            </a:r>
            <a:br>
              <a:rPr lang="en-US" u="sng" dirty="0" smtClean="0"/>
            </a:br>
            <a:endParaRPr lang="en-US" u="sng" dirty="0"/>
          </a:p>
        </p:txBody>
      </p:sp>
      <p:sp>
        <p:nvSpPr>
          <p:cNvPr id="3" name="Subtitle 2"/>
          <p:cNvSpPr>
            <a:spLocks noGrp="1"/>
          </p:cNvSpPr>
          <p:nvPr>
            <p:ph type="subTitle" idx="1"/>
          </p:nvPr>
        </p:nvSpPr>
        <p:spPr>
          <a:xfrm>
            <a:off x="5181600" y="5410200"/>
            <a:ext cx="5181600" cy="1219200"/>
          </a:xfrm>
        </p:spPr>
        <p:txBody>
          <a:bodyPr>
            <a:normAutofit/>
          </a:bodyPr>
          <a:lstStyle/>
          <a:p>
            <a:r>
              <a:rPr lang="en-US" sz="2400" dirty="0" smtClean="0">
                <a:solidFill>
                  <a:schemeClr val="tx1"/>
                </a:solidFill>
                <a:latin typeface="Times New Roman" pitchFamily="18" charset="0"/>
                <a:cs typeface="Times New Roman" pitchFamily="18" charset="0"/>
              </a:rPr>
              <a:t>Dr. S G </a:t>
            </a:r>
            <a:r>
              <a:rPr lang="en-US" sz="2400" dirty="0" err="1" smtClean="0">
                <a:solidFill>
                  <a:schemeClr val="tx1"/>
                </a:solidFill>
                <a:latin typeface="Times New Roman" pitchFamily="18" charset="0"/>
                <a:cs typeface="Times New Roman" pitchFamily="18" charset="0"/>
              </a:rPr>
              <a:t>Shyam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Lakshman</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SR cardiology</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93323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Sequence of steps OF CPR</a:t>
            </a:r>
            <a:endParaRPr lang="en-US" sz="3600" dirty="0"/>
          </a:p>
        </p:txBody>
      </p:sp>
      <p:graphicFrame>
        <p:nvGraphicFramePr>
          <p:cNvPr id="4" name="Content Placeholder 3"/>
          <p:cNvGraphicFramePr>
            <a:graphicFrameLocks noGrp="1"/>
          </p:cNvGraphicFramePr>
          <p:nvPr>
            <p:ph idx="1"/>
          </p:nvPr>
        </p:nvGraphicFramePr>
        <p:xfrm>
          <a:off x="200416" y="2016690"/>
          <a:ext cx="8793272" cy="414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9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Simplified adult BLS algorithm.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880" y="979303"/>
            <a:ext cx="3670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388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Berg R A et al.</a:t>
            </a:r>
            <a:r>
              <a:rPr lang="en-GB" sz="1100" b="1" i="1">
                <a:latin typeface="Arial" charset="0"/>
              </a:rPr>
              <a:t> Circulation</a:t>
            </a:r>
            <a:r>
              <a:rPr lang="en-GB" sz="1100" b="1">
                <a:latin typeface="Arial" charset="0"/>
              </a:rPr>
              <a:t>. 2010;122:S685-S705</a:t>
            </a:r>
          </a:p>
        </p:txBody>
      </p:sp>
      <p:sp>
        <p:nvSpPr>
          <p:cNvPr id="307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3032098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5140"/>
            <a:ext cx="7315200" cy="1154097"/>
          </a:xfrm>
        </p:spPr>
        <p:txBody>
          <a:bodyPr>
            <a:normAutofit/>
          </a:bodyPr>
          <a:lstStyle/>
          <a:p>
            <a:r>
              <a:rPr lang="en-US" sz="5400" dirty="0" smtClean="0">
                <a:cs typeface="Times New Roman" pitchFamily="18" charset="0"/>
              </a:rPr>
              <a:t>Chest compressions</a:t>
            </a:r>
            <a:endParaRPr lang="en-US" dirty="0">
              <a:cs typeface="Times New Roman" pitchFamily="18" charset="0"/>
            </a:endParaRPr>
          </a:p>
        </p:txBody>
      </p:sp>
      <p:sp>
        <p:nvSpPr>
          <p:cNvPr id="3" name="Content Placeholder 2"/>
          <p:cNvSpPr>
            <a:spLocks noGrp="1"/>
          </p:cNvSpPr>
          <p:nvPr>
            <p:ph idx="1"/>
          </p:nvPr>
        </p:nvSpPr>
        <p:spPr>
          <a:xfrm>
            <a:off x="2275" y="1503269"/>
            <a:ext cx="9144000" cy="4056524"/>
          </a:xfrm>
        </p:spPr>
        <p:txBody>
          <a:bodyPr>
            <a:noAutofit/>
          </a:bodyPr>
          <a:lstStyle/>
          <a:p>
            <a:pPr marL="0" indent="0">
              <a:buNone/>
            </a:pPr>
            <a:r>
              <a:rPr lang="en-US" dirty="0" smtClean="0">
                <a:cs typeface="Times New Roman" pitchFamily="18" charset="0"/>
              </a:rPr>
              <a:t>Positioning:</a:t>
            </a:r>
          </a:p>
          <a:p>
            <a:pPr lvl="2">
              <a:buFont typeface="Wingdings" charset="2"/>
              <a:buChar char="§"/>
            </a:pPr>
            <a:endParaRPr lang="en-US" sz="2000" dirty="0" smtClean="0">
              <a:cs typeface="Times New Roman" pitchFamily="18" charset="0"/>
            </a:endParaRPr>
          </a:p>
          <a:p>
            <a:pPr lvl="2">
              <a:buFont typeface="Wingdings" charset="2"/>
              <a:buChar char="§"/>
            </a:pPr>
            <a:r>
              <a:rPr lang="en-US" sz="2000" dirty="0" smtClean="0">
                <a:cs typeface="Times New Roman" pitchFamily="18" charset="0"/>
              </a:rPr>
              <a:t>Person should be lied on hard and flat surface.</a:t>
            </a:r>
          </a:p>
          <a:p>
            <a:pPr lvl="2">
              <a:buFont typeface="Wingdings" charset="2"/>
              <a:buChar char="§"/>
            </a:pPr>
            <a:r>
              <a:rPr lang="en-US" sz="2000" dirty="0" smtClean="0">
                <a:cs typeface="Times New Roman" pitchFamily="18" charset="0"/>
              </a:rPr>
              <a:t>Rescuer kneels beside victim.</a:t>
            </a:r>
          </a:p>
          <a:p>
            <a:pPr lvl="2">
              <a:buFont typeface="Wingdings" charset="2"/>
              <a:buChar char="§"/>
            </a:pPr>
            <a:r>
              <a:rPr lang="en-US" sz="2000" dirty="0" smtClean="0">
                <a:cs typeface="Times New Roman" pitchFamily="18" charset="0"/>
              </a:rPr>
              <a:t>During compressions arms should be kept straight, elbows locked and shoulder directly above the hand.</a:t>
            </a:r>
          </a:p>
          <a:p>
            <a:pPr lvl="2">
              <a:buFont typeface="Wingdings" charset="2"/>
              <a:buChar char="§"/>
            </a:pPr>
            <a:r>
              <a:rPr lang="en-US" sz="2000" dirty="0" smtClean="0">
                <a:cs typeface="Times New Roman" pitchFamily="18" charset="0"/>
              </a:rPr>
              <a:t>Heel of the dominant hand is placed on the lower half of victim’s chest, between the nipples. Heel of second hand is placed on top of the first hand so the hands are overlapped and parallel.</a:t>
            </a:r>
          </a:p>
          <a:p>
            <a:pPr lvl="2">
              <a:buFont typeface="Wingdings" charset="2"/>
              <a:buChar char="§"/>
            </a:pPr>
            <a:r>
              <a:rPr lang="en-US" sz="2000" dirty="0" smtClean="0">
                <a:cs typeface="Times New Roman" pitchFamily="18" charset="0"/>
              </a:rPr>
              <a:t>Fingers are interlocked</a:t>
            </a:r>
            <a:r>
              <a:rPr lang="en-US" sz="2000" dirty="0" smtClean="0">
                <a:solidFill>
                  <a:srgbClr val="002060"/>
                </a:solidFill>
              </a:rPr>
              <a:t>.</a:t>
            </a:r>
          </a:p>
          <a:p>
            <a:pPr lvl="1">
              <a:buFont typeface="Wingdings" charset="2"/>
              <a:buChar char="§"/>
            </a:pPr>
            <a:endParaRPr lang="en-US" sz="2000" dirty="0" smtClean="0">
              <a:solidFill>
                <a:srgbClr val="002060"/>
              </a:solidFill>
              <a:latin typeface="Calibri" pitchFamily="34" charset="0"/>
            </a:endParaRPr>
          </a:p>
          <a:p>
            <a:pPr marL="320040" lvl="1" indent="0">
              <a:buNone/>
            </a:pPr>
            <a:endParaRPr lang="en-US" sz="2000" dirty="0">
              <a:solidFill>
                <a:srgbClr val="002060"/>
              </a:solidFill>
              <a:latin typeface="Calibri" pitchFamily="34" charset="0"/>
            </a:endParaRPr>
          </a:p>
        </p:txBody>
      </p:sp>
      <p:pic>
        <p:nvPicPr>
          <p:cNvPr id="4" name="Picture 3" descr="Fig3X8.gif"/>
          <p:cNvPicPr>
            <a:picLocks noChangeAspect="1"/>
          </p:cNvPicPr>
          <p:nvPr/>
        </p:nvPicPr>
        <p:blipFill>
          <a:blip r:embed="rId2" cstate="print"/>
          <a:stretch>
            <a:fillRect/>
          </a:stretch>
        </p:blipFill>
        <p:spPr>
          <a:xfrm>
            <a:off x="5257800" y="4320725"/>
            <a:ext cx="3657600" cy="2537276"/>
          </a:xfrm>
          <a:prstGeom prst="rect">
            <a:avLst/>
          </a:prstGeom>
        </p:spPr>
      </p:pic>
    </p:spTree>
    <p:extLst>
      <p:ext uri="{BB962C8B-B14F-4D97-AF65-F5344CB8AC3E}">
        <p14:creationId xmlns:p14="http://schemas.microsoft.com/office/powerpoint/2010/main" val="351156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lnSpc>
                <a:spcPct val="150000"/>
              </a:lnSpc>
            </a:pPr>
            <a:r>
              <a:rPr lang="en-US" dirty="0" smtClean="0">
                <a:cs typeface="Times New Roman" pitchFamily="18" charset="0"/>
              </a:rPr>
              <a:t>On correct positioning, straight downward thrust is given on sternum </a:t>
            </a:r>
            <a:r>
              <a:rPr lang="en-US" dirty="0">
                <a:cs typeface="Times New Roman" pitchFamily="18" charset="0"/>
              </a:rPr>
              <a:t>d</a:t>
            </a:r>
            <a:r>
              <a:rPr lang="en-US" dirty="0" smtClean="0">
                <a:cs typeface="Times New Roman" pitchFamily="18" charset="0"/>
              </a:rPr>
              <a:t>epressing it  2 inches (5 cm) in adults and then allowing to return to its normal position. </a:t>
            </a:r>
          </a:p>
          <a:p>
            <a:pPr>
              <a:lnSpc>
                <a:spcPct val="150000"/>
              </a:lnSpc>
            </a:pPr>
            <a:r>
              <a:rPr lang="en-US" dirty="0" smtClean="0">
                <a:cs typeface="Times New Roman" pitchFamily="18" charset="0"/>
              </a:rPr>
              <a:t>Compression rate – At least 100 per minute in single or two person CPR.</a:t>
            </a:r>
          </a:p>
          <a:p>
            <a:pPr>
              <a:lnSpc>
                <a:spcPct val="150000"/>
              </a:lnSpc>
            </a:pPr>
            <a:r>
              <a:rPr lang="en-US" dirty="0" smtClean="0">
                <a:cs typeface="Times New Roman" pitchFamily="18" charset="0"/>
              </a:rPr>
              <a:t>Compression-Ventilation ratio of 30:2 should be maintained with minimal interruption in chest compressions for rescue breaths.</a:t>
            </a:r>
          </a:p>
          <a:p>
            <a:pPr>
              <a:lnSpc>
                <a:spcPct val="150000"/>
              </a:lnSpc>
            </a:pPr>
            <a:r>
              <a:rPr lang="en-US" dirty="0" smtClean="0">
                <a:cs typeface="Times New Roman" pitchFamily="18" charset="0"/>
              </a:rPr>
              <a:t>Compression-relaxation should be 50:50 </a:t>
            </a:r>
            <a:endParaRPr lang="en-US" dirty="0">
              <a:cs typeface="Times New Roman" pitchFamily="18" charset="0"/>
            </a:endParaRPr>
          </a:p>
        </p:txBody>
      </p:sp>
    </p:spTree>
    <p:extLst>
      <p:ext uri="{BB962C8B-B14F-4D97-AF65-F5344CB8AC3E}">
        <p14:creationId xmlns:p14="http://schemas.microsoft.com/office/powerpoint/2010/main" val="246121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763000" cy="1143000"/>
          </a:xfrm>
        </p:spPr>
        <p:txBody>
          <a:bodyPr/>
          <a:lstStyle/>
          <a:p>
            <a:pPr eaLnBrk="1" fontAlgn="auto" hangingPunct="1">
              <a:spcAft>
                <a:spcPts val="0"/>
              </a:spcAft>
              <a:defRPr/>
            </a:pPr>
            <a:r>
              <a:rPr lang="en-US" altLang="en-US" sz="3200" dirty="0" smtClean="0">
                <a:solidFill>
                  <a:schemeClr val="tx1"/>
                </a:solidFill>
                <a:effectLst/>
              </a:rPr>
              <a:t>Performing Infant Chest Compressions</a:t>
            </a:r>
          </a:p>
        </p:txBody>
      </p:sp>
      <p:sp>
        <p:nvSpPr>
          <p:cNvPr id="34819" name="Text Box 4"/>
          <p:cNvSpPr txBox="1">
            <a:spLocks noChangeArrowheads="1"/>
          </p:cNvSpPr>
          <p:nvPr/>
        </p:nvSpPr>
        <p:spPr bwMode="auto">
          <a:xfrm>
            <a:off x="328613" y="4164013"/>
            <a:ext cx="3962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37931725" indent="-37474525">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90000"/>
              </a:lnSpc>
              <a:spcBef>
                <a:spcPct val="50000"/>
              </a:spcBef>
            </a:pPr>
            <a:r>
              <a:rPr lang="en-US" altLang="en-US" sz="2000">
                <a:latin typeface="Arial" charset="0"/>
                <a:ea typeface="ＭＳ Ｐゴシック" charset="-128"/>
              </a:rPr>
              <a:t>Position the infant on a firm surface while maintaining the airway. Place two fingers in the middle of the sternum just below a line between the nipples.</a:t>
            </a:r>
          </a:p>
        </p:txBody>
      </p:sp>
      <p:sp>
        <p:nvSpPr>
          <p:cNvPr id="34820" name="Text Box 5"/>
          <p:cNvSpPr txBox="1">
            <a:spLocks noChangeArrowheads="1"/>
          </p:cNvSpPr>
          <p:nvPr/>
        </p:nvSpPr>
        <p:spPr bwMode="auto">
          <a:xfrm>
            <a:off x="4648200" y="4164013"/>
            <a:ext cx="43434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37931725" indent="-37474525">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nSpc>
                <a:spcPct val="90000"/>
              </a:lnSpc>
              <a:spcBef>
                <a:spcPct val="50000"/>
              </a:spcBef>
            </a:pPr>
            <a:r>
              <a:rPr lang="en-US" altLang="en-US" sz="2000">
                <a:latin typeface="Arial" charset="0"/>
                <a:ea typeface="ＭＳ Ｐゴシック" charset="-128"/>
              </a:rPr>
              <a:t>Use two fingers to compress the chest one third to one half its depth at a rate of at least 100 per minute. Allow the sternum to return to its normal position between compressions.</a:t>
            </a:r>
          </a:p>
        </p:txBody>
      </p:sp>
      <p:pic>
        <p:nvPicPr>
          <p:cNvPr id="34821" name="Picture 6" descr="78286_CH11_SKD0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143000"/>
            <a:ext cx="38941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78286_CH11_SKD0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38250"/>
            <a:ext cx="38941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241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1154097"/>
          </a:xfrm>
        </p:spPr>
        <p:txBody>
          <a:bodyPr>
            <a:noAutofit/>
          </a:bodyPr>
          <a:lstStyle/>
          <a:p>
            <a:r>
              <a:rPr lang="en-US" sz="4400" dirty="0" smtClean="0">
                <a:solidFill>
                  <a:schemeClr val="tx1"/>
                </a:solidFill>
              </a:rPr>
              <a:t>Physiology of Compressions</a:t>
            </a:r>
            <a:endParaRPr lang="en-US" sz="4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529633"/>
              </p:ext>
            </p:extLst>
          </p:nvPr>
        </p:nvGraphicFramePr>
        <p:xfrm>
          <a:off x="520505" y="2278970"/>
          <a:ext cx="8314005" cy="450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a:t>
            </a:r>
            <a:endParaRPr lang="en-US" dirty="0"/>
          </a:p>
        </p:txBody>
      </p:sp>
      <p:sp>
        <p:nvSpPr>
          <p:cNvPr id="3" name="Content Placeholder 2"/>
          <p:cNvSpPr>
            <a:spLocks noGrp="1"/>
          </p:cNvSpPr>
          <p:nvPr>
            <p:ph idx="1"/>
          </p:nvPr>
        </p:nvSpPr>
        <p:spPr/>
        <p:txBody>
          <a:bodyPr/>
          <a:lstStyle/>
          <a:p>
            <a:pPr>
              <a:lnSpc>
                <a:spcPct val="150000"/>
              </a:lnSpc>
            </a:pPr>
            <a:r>
              <a:rPr lang="en-US" dirty="0" smtClean="0"/>
              <a:t>After initiation of chest compressions, airway is evaluated and patency is established by a number of different maneuvers.</a:t>
            </a:r>
            <a:endParaRPr lang="en-US" dirty="0"/>
          </a:p>
        </p:txBody>
      </p:sp>
    </p:spTree>
    <p:extLst>
      <p:ext uri="{BB962C8B-B14F-4D97-AF65-F5344CB8AC3E}">
        <p14:creationId xmlns:p14="http://schemas.microsoft.com/office/powerpoint/2010/main" val="334835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369448" y="2467588"/>
            <a:ext cx="8618116" cy="3981157"/>
            <a:chOff x="272038" y="2356568"/>
            <a:chExt cx="8618116" cy="3981157"/>
          </a:xfrm>
        </p:grpSpPr>
        <p:grpSp>
          <p:nvGrpSpPr>
            <p:cNvPr id="5" name="Group 4"/>
            <p:cNvGrpSpPr/>
            <p:nvPr/>
          </p:nvGrpSpPr>
          <p:grpSpPr>
            <a:xfrm>
              <a:off x="272038" y="2356568"/>
              <a:ext cx="8618116" cy="3981157"/>
              <a:chOff x="272038" y="2356568"/>
              <a:chExt cx="8618116" cy="3981157"/>
            </a:xfrm>
          </p:grpSpPr>
          <p:sp>
            <p:nvSpPr>
              <p:cNvPr id="7" name="Rounded Rectangle 6"/>
              <p:cNvSpPr/>
              <p:nvPr/>
            </p:nvSpPr>
            <p:spPr>
              <a:xfrm>
                <a:off x="272038" y="2356568"/>
                <a:ext cx="7751298" cy="398115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669108" y="2621088"/>
                <a:ext cx="4971234"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Head Tilt-Chin Lift</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pic>
            <p:nvPicPr>
              <p:cNvPr id="9" name="Picture 8" descr="open-the-airwa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244" y="3548482"/>
                <a:ext cx="2338910" cy="2367318"/>
              </a:xfrm>
              <a:prstGeom prst="rect">
                <a:avLst/>
              </a:prstGeom>
            </p:spPr>
          </p:pic>
        </p:grpSp>
        <p:sp>
          <p:nvSpPr>
            <p:cNvPr id="6" name="Rectangle 5"/>
            <p:cNvSpPr/>
            <p:nvPr/>
          </p:nvSpPr>
          <p:spPr>
            <a:xfrm>
              <a:off x="378688" y="3750510"/>
              <a:ext cx="6005062" cy="1815882"/>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Place one hand on the victim’s hairline and place other hand’s index and middle finger on the chin and apply firm backward pressure.</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spTree>
    <p:extLst>
      <p:ext uri="{BB962C8B-B14F-4D97-AF65-F5344CB8AC3E}">
        <p14:creationId xmlns:p14="http://schemas.microsoft.com/office/powerpoint/2010/main" val="960712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maneuver causes anterior displacement of the tongue</a:t>
            </a:r>
            <a:endParaRPr lang="en-US" sz="2800"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8887" y="2841625"/>
            <a:ext cx="4086225" cy="26098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2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69448" y="2467587"/>
            <a:ext cx="8647454" cy="3981157"/>
            <a:chOff x="272038" y="2378859"/>
            <a:chExt cx="8647454" cy="3981157"/>
          </a:xfrm>
        </p:grpSpPr>
        <p:grpSp>
          <p:nvGrpSpPr>
            <p:cNvPr id="5" name="Group 4"/>
            <p:cNvGrpSpPr/>
            <p:nvPr/>
          </p:nvGrpSpPr>
          <p:grpSpPr>
            <a:xfrm>
              <a:off x="272038" y="2378859"/>
              <a:ext cx="8647454" cy="3981157"/>
              <a:chOff x="272038" y="2378859"/>
              <a:chExt cx="8647454" cy="3981157"/>
            </a:xfrm>
          </p:grpSpPr>
          <p:grpSp>
            <p:nvGrpSpPr>
              <p:cNvPr id="7" name="Group 6"/>
              <p:cNvGrpSpPr/>
              <p:nvPr/>
            </p:nvGrpSpPr>
            <p:grpSpPr>
              <a:xfrm>
                <a:off x="272038" y="2378859"/>
                <a:ext cx="7751298" cy="3981157"/>
                <a:chOff x="272038" y="2329428"/>
                <a:chExt cx="7751298" cy="3981157"/>
              </a:xfrm>
            </p:grpSpPr>
            <p:sp>
              <p:nvSpPr>
                <p:cNvPr id="9" name="Rounded Rectangle 8"/>
                <p:cNvSpPr/>
                <p:nvPr/>
              </p:nvSpPr>
              <p:spPr>
                <a:xfrm>
                  <a:off x="272038" y="2329428"/>
                  <a:ext cx="7751298" cy="3981157"/>
                </a:xfrm>
                <a:prstGeom prst="roundRect">
                  <a:avLst/>
                </a:prstGeom>
                <a:gradFill flip="none" rotWithShape="1">
                  <a:gsLst>
                    <a:gs pos="0">
                      <a:srgbClr val="007E39">
                        <a:shade val="30000"/>
                        <a:satMod val="115000"/>
                      </a:srgbClr>
                    </a:gs>
                    <a:gs pos="50000">
                      <a:srgbClr val="007E39">
                        <a:shade val="67500"/>
                        <a:satMod val="115000"/>
                      </a:srgbClr>
                    </a:gs>
                    <a:gs pos="100000">
                      <a:srgbClr val="007E39">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1180999" y="2351719"/>
                  <a:ext cx="5947462"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Jaw Thrust Maneuver</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sp>
              <p:nvSpPr>
                <p:cNvPr id="11" name="Rectangle 10"/>
                <p:cNvSpPr/>
                <p:nvPr/>
              </p:nvSpPr>
              <p:spPr>
                <a:xfrm>
                  <a:off x="4057513" y="2967335"/>
                  <a:ext cx="2712602" cy="523220"/>
                </a:xfrm>
                <a:prstGeom prst="rect">
                  <a:avLst/>
                </a:prstGeom>
                <a:noFill/>
              </p:spPr>
              <p:txBody>
                <a:bodyPr wrap="none" lIns="91440" tIns="45720" rIns="91440" bIns="4572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In </a:t>
                  </a: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Spine Injury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pic>
            <p:nvPicPr>
              <p:cNvPr id="8" name="Picture 7" descr="jthrs.jpg"/>
              <p:cNvPicPr>
                <a:picLocks noChangeAspect="1"/>
              </p:cNvPicPr>
              <p:nvPr/>
            </p:nvPicPr>
            <p:blipFill>
              <a:blip r:embed="rId3" cstate="print">
                <a:extLst>
                  <a:ext uri="{28A0092B-C50C-407E-A947-70E740481C1C}">
                    <a14:useLocalDpi xmlns:a14="http://schemas.microsoft.com/office/drawing/2010/main" val="0"/>
                  </a:ext>
                </a:extLst>
              </a:blip>
              <a:srcRect b="8670"/>
              <a:stretch>
                <a:fillRect/>
              </a:stretch>
            </p:blipFill>
            <p:spPr>
              <a:xfrm>
                <a:off x="6227010" y="4060259"/>
                <a:ext cx="2692482" cy="1763486"/>
              </a:xfrm>
              <a:prstGeom prst="rect">
                <a:avLst/>
              </a:prstGeom>
            </p:spPr>
          </p:pic>
        </p:grpSp>
        <p:sp>
          <p:nvSpPr>
            <p:cNvPr id="6" name="Rectangle 5"/>
            <p:cNvSpPr/>
            <p:nvPr/>
          </p:nvSpPr>
          <p:spPr>
            <a:xfrm>
              <a:off x="531787" y="3949822"/>
              <a:ext cx="5415905" cy="1815882"/>
            </a:xfrm>
            <a:prstGeom prst="rect">
              <a:avLst/>
            </a:prstGeom>
            <a:noFill/>
          </p:spPr>
          <p:txBody>
            <a:bodyPr wrap="square" lIns="91440" tIns="45720" rIns="91440" bIns="45720">
              <a:spAutoFit/>
            </a:bodyPr>
            <a:lstStyle/>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Accomplis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hed by placing one hand on each side of victim’s head, grasping the angles of victim’s lower jaw lifting with both hands.</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spTree>
    <p:extLst>
      <p:ext uri="{BB962C8B-B14F-4D97-AF65-F5344CB8AC3E}">
        <p14:creationId xmlns:p14="http://schemas.microsoft.com/office/powerpoint/2010/main" val="173128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516476"/>
            <a:ext cx="9144000" cy="6189123"/>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nSpc>
                <a:spcPct val="150000"/>
              </a:lnSpc>
            </a:pPr>
            <a:r>
              <a:rPr lang="en-US" dirty="0" smtClean="0">
                <a:cs typeface="Times New Roman" panose="02020603050405020304" pitchFamily="18" charset="0"/>
              </a:rPr>
              <a:t>Defined as an attempt to restore spontaneous circulation after a person goes in sudden cardiac arrest(SCA). </a:t>
            </a:r>
          </a:p>
          <a:p>
            <a:pPr marL="0" indent="0">
              <a:lnSpc>
                <a:spcPct val="150000"/>
              </a:lnSpc>
              <a:buNone/>
            </a:pPr>
            <a:endParaRPr lang="en-US" dirty="0" smtClean="0">
              <a:cs typeface="Times New Roman" panose="02020603050405020304" pitchFamily="18" charset="0"/>
            </a:endParaRPr>
          </a:p>
          <a:p>
            <a:pPr>
              <a:lnSpc>
                <a:spcPct val="150000"/>
              </a:lnSpc>
            </a:pPr>
            <a:r>
              <a:rPr lang="en-US" dirty="0" smtClean="0">
                <a:cs typeface="Times New Roman" panose="02020603050405020304" pitchFamily="18" charset="0"/>
              </a:rPr>
              <a:t> Can also be defined as a </a:t>
            </a:r>
            <a:r>
              <a:rPr lang="en-US" dirty="0">
                <a:cs typeface="Times New Roman" panose="02020603050405020304" pitchFamily="18" charset="0"/>
              </a:rPr>
              <a:t>series of lifesaving actions that improve the chance of survival following cardiac arrest</a:t>
            </a:r>
            <a:endParaRPr lang="en-US" dirty="0" smtClean="0">
              <a:cs typeface="Times New Roman" panose="02020603050405020304" pitchFamily="18" charset="0"/>
            </a:endParaRPr>
          </a:p>
          <a:p>
            <a:pPr>
              <a:lnSpc>
                <a:spcPct val="150000"/>
              </a:lnSpc>
            </a:pPr>
            <a:endParaRPr lang="en-US" dirty="0">
              <a:cs typeface="Times New Roman" panose="02020603050405020304" pitchFamily="18" charset="0"/>
            </a:endParaRPr>
          </a:p>
          <a:p>
            <a:pPr>
              <a:lnSpc>
                <a:spcPct val="150000"/>
              </a:lnSpc>
            </a:pPr>
            <a:r>
              <a:rPr lang="en-US" dirty="0" smtClean="0">
                <a:cs typeface="Times New Roman" panose="02020603050405020304" pitchFamily="18" charset="0"/>
              </a:rPr>
              <a:t> Sudden Cardiac Arrest-   Defined </a:t>
            </a:r>
            <a:r>
              <a:rPr lang="en-US" dirty="0">
                <a:cs typeface="Times New Roman" panose="02020603050405020304" pitchFamily="18" charset="0"/>
              </a:rPr>
              <a:t>as abrupt cessation of cardiac mechanical function, which </a:t>
            </a:r>
            <a:r>
              <a:rPr lang="en-US" dirty="0" smtClean="0">
                <a:cs typeface="Times New Roman" panose="02020603050405020304" pitchFamily="18" charset="0"/>
              </a:rPr>
              <a:t>may </a:t>
            </a:r>
            <a:r>
              <a:rPr lang="en-US" dirty="0">
                <a:cs typeface="Times New Roman" panose="02020603050405020304" pitchFamily="18" charset="0"/>
              </a:rPr>
              <a:t>be reversible by a prompt intervention but will lead to death in its </a:t>
            </a:r>
            <a:r>
              <a:rPr lang="en-US" dirty="0" smtClean="0">
                <a:cs typeface="Times New Roman" panose="02020603050405020304" pitchFamily="18" charset="0"/>
              </a:rPr>
              <a:t>absence.</a:t>
            </a:r>
            <a:endParaRPr lang="en-US" dirty="0">
              <a:cs typeface="Times New Roman" panose="02020603050405020304" pitchFamily="18" charset="0"/>
            </a:endParaRPr>
          </a:p>
          <a:p>
            <a:pPr>
              <a:lnSpc>
                <a:spcPct val="150000"/>
              </a:lnSpc>
            </a:pPr>
            <a:endParaRPr lang="en-US" sz="2200" dirty="0" smtClean="0"/>
          </a:p>
          <a:p>
            <a:pPr>
              <a:lnSpc>
                <a:spcPct val="150000"/>
              </a:lnSpc>
            </a:pPr>
            <a:endParaRPr lang="en-US" dirty="0"/>
          </a:p>
          <a:p>
            <a:endParaRPr lang="en-US" dirty="0"/>
          </a:p>
        </p:txBody>
      </p:sp>
    </p:spTree>
    <p:extLst>
      <p:ext uri="{BB962C8B-B14F-4D97-AF65-F5344CB8AC3E}">
        <p14:creationId xmlns:p14="http://schemas.microsoft.com/office/powerpoint/2010/main" val="135668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598809" y="493731"/>
            <a:ext cx="7946381" cy="5223503"/>
            <a:chOff x="269962" y="2191542"/>
            <a:chExt cx="7751298" cy="3981157"/>
          </a:xfrm>
        </p:grpSpPr>
        <p:grpSp>
          <p:nvGrpSpPr>
            <p:cNvPr id="5" name="Group 4"/>
            <p:cNvGrpSpPr/>
            <p:nvPr/>
          </p:nvGrpSpPr>
          <p:grpSpPr>
            <a:xfrm>
              <a:off x="269962" y="2191542"/>
              <a:ext cx="7751298" cy="3981157"/>
              <a:chOff x="272038" y="2155183"/>
              <a:chExt cx="7751298" cy="3981157"/>
            </a:xfrm>
          </p:grpSpPr>
          <p:sp>
            <p:nvSpPr>
              <p:cNvPr id="7" name="Rounded Rectangle 6"/>
              <p:cNvSpPr/>
              <p:nvPr/>
            </p:nvSpPr>
            <p:spPr>
              <a:xfrm>
                <a:off x="272038" y="2155183"/>
                <a:ext cx="7751298" cy="3981157"/>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133719" y="2694191"/>
                <a:ext cx="6042040"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Finger Sweep Method</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sp>
            <p:nvSpPr>
              <p:cNvPr id="9" name="Rectangle 8"/>
              <p:cNvSpPr/>
              <p:nvPr/>
            </p:nvSpPr>
            <p:spPr>
              <a:xfrm>
                <a:off x="2362955" y="3503637"/>
                <a:ext cx="5504547" cy="646331"/>
              </a:xfrm>
              <a:prstGeom prst="rect">
                <a:avLst/>
              </a:prstGeom>
              <a:noFill/>
            </p:spPr>
            <p:txBody>
              <a:bodyPr wrap="square" lIns="91440" tIns="45720" rIns="91440" bIns="4572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Foreign body is removed by finger sweep method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pic>
          <p:nvPicPr>
            <p:cNvPr id="6" name="Picture 5" descr="cpr-sweep.gif"/>
            <p:cNvPicPr>
              <a:picLocks noChangeAspect="1"/>
            </p:cNvPicPr>
            <p:nvPr/>
          </p:nvPicPr>
          <p:blipFill>
            <a:blip r:embed="rId2" cstate="print"/>
            <a:stretch>
              <a:fillRect/>
            </a:stretch>
          </p:blipFill>
          <p:spPr>
            <a:xfrm>
              <a:off x="3126485" y="4182121"/>
              <a:ext cx="2146722" cy="1824714"/>
            </a:xfrm>
            <a:prstGeom prst="rect">
              <a:avLst/>
            </a:prstGeom>
          </p:spPr>
        </p:pic>
      </p:grpSp>
    </p:spTree>
    <p:extLst>
      <p:ext uri="{BB962C8B-B14F-4D97-AF65-F5344CB8AC3E}">
        <p14:creationId xmlns:p14="http://schemas.microsoft.com/office/powerpoint/2010/main" val="319851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16112" y="2259493"/>
            <a:ext cx="9260112" cy="4550638"/>
            <a:chOff x="-116112" y="2307362"/>
            <a:chExt cx="9260112" cy="4550638"/>
          </a:xfrm>
        </p:grpSpPr>
        <p:grpSp>
          <p:nvGrpSpPr>
            <p:cNvPr id="5" name="Group 4"/>
            <p:cNvGrpSpPr/>
            <p:nvPr/>
          </p:nvGrpSpPr>
          <p:grpSpPr>
            <a:xfrm>
              <a:off x="-116112" y="2307362"/>
              <a:ext cx="9260112" cy="4550638"/>
              <a:chOff x="21211" y="2118603"/>
              <a:chExt cx="7849725" cy="4038586"/>
            </a:xfrm>
          </p:grpSpPr>
          <p:sp>
            <p:nvSpPr>
              <p:cNvPr id="15" name="Rounded Rectangle 14"/>
              <p:cNvSpPr/>
              <p:nvPr/>
            </p:nvSpPr>
            <p:spPr>
              <a:xfrm>
                <a:off x="315381" y="2176032"/>
                <a:ext cx="7413041" cy="3981157"/>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21211" y="2118603"/>
                <a:ext cx="7849725"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Heimlich Maneuver</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rPr>
                  <a:t> </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Demi ITC" pitchFamily="34" charset="0"/>
                </a:endParaRPr>
              </a:p>
            </p:txBody>
          </p:sp>
        </p:grpSp>
        <p:grpSp>
          <p:nvGrpSpPr>
            <p:cNvPr id="6" name="Group 5"/>
            <p:cNvGrpSpPr/>
            <p:nvPr/>
          </p:nvGrpSpPr>
          <p:grpSpPr>
            <a:xfrm>
              <a:off x="0" y="2872878"/>
              <a:ext cx="9100458" cy="3897954"/>
              <a:chOff x="0" y="2872878"/>
              <a:chExt cx="9100458" cy="3897954"/>
            </a:xfrm>
          </p:grpSpPr>
          <p:pic>
            <p:nvPicPr>
              <p:cNvPr id="7" name="Picture 6" descr="heimlich maneuver.gif"/>
              <p:cNvPicPr>
                <a:picLocks noChangeAspect="1"/>
              </p:cNvPicPr>
              <p:nvPr/>
            </p:nvPicPr>
            <p:blipFill>
              <a:blip r:embed="rId2" cstate="print">
                <a:clrChange>
                  <a:clrFrom>
                    <a:srgbClr val="FFFFFF"/>
                  </a:clrFrom>
                  <a:clrTo>
                    <a:srgbClr val="FFFFFF">
                      <a:alpha val="0"/>
                    </a:srgbClr>
                  </a:clrTo>
                </a:clrChange>
              </a:blip>
              <a:srcRect t="4145" r="46220" b="52015"/>
              <a:stretch>
                <a:fillRect/>
              </a:stretch>
            </p:blipFill>
            <p:spPr>
              <a:xfrm>
                <a:off x="0" y="2916420"/>
                <a:ext cx="2663738" cy="2969012"/>
              </a:xfrm>
              <a:prstGeom prst="rect">
                <a:avLst/>
              </a:prstGeom>
            </p:spPr>
          </p:pic>
          <p:pic>
            <p:nvPicPr>
              <p:cNvPr id="8" name="Picture 7" descr="heimlich maneuver.gif"/>
              <p:cNvPicPr>
                <a:picLocks noChangeAspect="1"/>
              </p:cNvPicPr>
              <p:nvPr/>
            </p:nvPicPr>
            <p:blipFill>
              <a:blip r:embed="rId2" cstate="print">
                <a:clrChange>
                  <a:clrFrom>
                    <a:srgbClr val="FFFFFF"/>
                  </a:clrFrom>
                  <a:clrTo>
                    <a:srgbClr val="FFFFFF">
                      <a:alpha val="0"/>
                    </a:srgbClr>
                  </a:clrTo>
                </a:clrChange>
              </a:blip>
              <a:srcRect l="53926" t="6395" b="60765"/>
              <a:stretch>
                <a:fillRect/>
              </a:stretch>
            </p:blipFill>
            <p:spPr>
              <a:xfrm>
                <a:off x="2076628" y="2872878"/>
                <a:ext cx="2577495" cy="2511922"/>
              </a:xfrm>
              <a:prstGeom prst="rect">
                <a:avLst/>
              </a:prstGeom>
            </p:spPr>
          </p:pic>
          <p:pic>
            <p:nvPicPr>
              <p:cNvPr id="9" name="Picture 8" descr="heimlich maneuver.gif"/>
              <p:cNvPicPr>
                <a:picLocks noChangeAspect="1"/>
              </p:cNvPicPr>
              <p:nvPr/>
            </p:nvPicPr>
            <p:blipFill>
              <a:blip r:embed="rId2" cstate="print">
                <a:clrChange>
                  <a:clrFrom>
                    <a:srgbClr val="FFFFFF"/>
                  </a:clrFrom>
                  <a:clrTo>
                    <a:srgbClr val="FFFFFF">
                      <a:alpha val="0"/>
                    </a:srgbClr>
                  </a:clrTo>
                </a:clrChange>
              </a:blip>
              <a:srcRect t="56708" r="46634" b="19628"/>
              <a:stretch>
                <a:fillRect/>
              </a:stretch>
            </p:blipFill>
            <p:spPr>
              <a:xfrm>
                <a:off x="4199846" y="3250971"/>
                <a:ext cx="3046407" cy="1847036"/>
              </a:xfrm>
              <a:prstGeom prst="rect">
                <a:avLst/>
              </a:prstGeom>
            </p:spPr>
          </p:pic>
          <p:pic>
            <p:nvPicPr>
              <p:cNvPr id="10" name="Picture 9" descr="heimlich maneuver.gif"/>
              <p:cNvPicPr>
                <a:picLocks noChangeAspect="1"/>
              </p:cNvPicPr>
              <p:nvPr/>
            </p:nvPicPr>
            <p:blipFill>
              <a:blip r:embed="rId2" cstate="print">
                <a:clrChange>
                  <a:clrFrom>
                    <a:srgbClr val="FFFFFF"/>
                  </a:clrFrom>
                  <a:clrTo>
                    <a:srgbClr val="FFFFFF">
                      <a:alpha val="0"/>
                    </a:srgbClr>
                  </a:clrTo>
                </a:clrChange>
              </a:blip>
              <a:srcRect l="50000" t="45614" b="9860"/>
              <a:stretch>
                <a:fillRect/>
              </a:stretch>
            </p:blipFill>
            <p:spPr>
              <a:xfrm>
                <a:off x="6623958" y="3016766"/>
                <a:ext cx="2476500" cy="3015402"/>
              </a:xfrm>
              <a:prstGeom prst="rect">
                <a:avLst/>
              </a:prstGeom>
            </p:spPr>
          </p:pic>
          <p:sp>
            <p:nvSpPr>
              <p:cNvPr id="11" name="TextBox 10"/>
              <p:cNvSpPr txBox="1"/>
              <p:nvPr/>
            </p:nvSpPr>
            <p:spPr>
              <a:xfrm>
                <a:off x="230912" y="5982794"/>
                <a:ext cx="2105918" cy="738664"/>
              </a:xfrm>
              <a:prstGeom prst="rect">
                <a:avLst/>
              </a:prstGeom>
              <a:noFill/>
            </p:spPr>
            <p:txBody>
              <a:bodyPr wrap="square" rtlCol="0">
                <a:spAutoFit/>
              </a:bodyPr>
              <a:lstStyle/>
              <a:p>
                <a:pPr algn="ctr"/>
                <a:r>
                  <a:rPr lang="en-IN" sz="1400" dirty="0" smtClean="0">
                    <a:solidFill>
                      <a:schemeClr val="bg1"/>
                    </a:solidFill>
                    <a:latin typeface="Calibri" pitchFamily="34" charset="0"/>
                  </a:rPr>
                  <a:t>Lean the person slightly forward and stand behind him or her.</a:t>
                </a:r>
              </a:p>
            </p:txBody>
          </p:sp>
          <p:sp>
            <p:nvSpPr>
              <p:cNvPr id="12" name="TextBox 11"/>
              <p:cNvSpPr txBox="1"/>
              <p:nvPr/>
            </p:nvSpPr>
            <p:spPr>
              <a:xfrm>
                <a:off x="2239068" y="5419597"/>
                <a:ext cx="2105918" cy="307777"/>
              </a:xfrm>
              <a:prstGeom prst="rect">
                <a:avLst/>
              </a:prstGeom>
              <a:noFill/>
            </p:spPr>
            <p:txBody>
              <a:bodyPr wrap="square" rtlCol="0">
                <a:spAutoFit/>
              </a:bodyPr>
              <a:lstStyle/>
              <a:p>
                <a:pPr algn="ctr"/>
                <a:r>
                  <a:rPr lang="en-IN" sz="1400" dirty="0" smtClean="0">
                    <a:solidFill>
                      <a:schemeClr val="bg1"/>
                    </a:solidFill>
                    <a:latin typeface="Calibri" pitchFamily="34" charset="0"/>
                  </a:rPr>
                  <a:t>Make a fist with one hand.</a:t>
                </a:r>
              </a:p>
            </p:txBody>
          </p:sp>
          <p:sp>
            <p:nvSpPr>
              <p:cNvPr id="13" name="TextBox 12"/>
              <p:cNvSpPr txBox="1"/>
              <p:nvPr/>
            </p:nvSpPr>
            <p:spPr>
              <a:xfrm>
                <a:off x="4508983" y="5168174"/>
                <a:ext cx="2105918" cy="1169551"/>
              </a:xfrm>
              <a:prstGeom prst="rect">
                <a:avLst/>
              </a:prstGeom>
              <a:noFill/>
            </p:spPr>
            <p:txBody>
              <a:bodyPr wrap="square" rtlCol="0">
                <a:spAutoFit/>
              </a:bodyPr>
              <a:lstStyle/>
              <a:p>
                <a:pPr algn="ctr"/>
                <a:r>
                  <a:rPr lang="en-IN" sz="1400" dirty="0" smtClean="0">
                    <a:solidFill>
                      <a:schemeClr val="bg1"/>
                    </a:solidFill>
                    <a:latin typeface="Calibri" pitchFamily="34" charset="0"/>
                  </a:rPr>
                  <a:t>Put your arms around the person and grasp your fist with other hand just below the </a:t>
                </a:r>
                <a:r>
                  <a:rPr lang="en-IN" sz="1400" dirty="0" err="1" smtClean="0">
                    <a:solidFill>
                      <a:schemeClr val="bg1"/>
                    </a:solidFill>
                    <a:latin typeface="Calibri" pitchFamily="34" charset="0"/>
                  </a:rPr>
                  <a:t>center</a:t>
                </a:r>
                <a:r>
                  <a:rPr lang="en-IN" sz="1400" dirty="0" smtClean="0">
                    <a:solidFill>
                      <a:schemeClr val="bg1"/>
                    </a:solidFill>
                    <a:latin typeface="Calibri" pitchFamily="34" charset="0"/>
                  </a:rPr>
                  <a:t> of rib cage.</a:t>
                </a:r>
              </a:p>
            </p:txBody>
          </p:sp>
          <p:sp>
            <p:nvSpPr>
              <p:cNvPr id="14" name="TextBox 13"/>
              <p:cNvSpPr txBox="1"/>
              <p:nvPr/>
            </p:nvSpPr>
            <p:spPr>
              <a:xfrm>
                <a:off x="6869961" y="6032168"/>
                <a:ext cx="2105918" cy="738664"/>
              </a:xfrm>
              <a:prstGeom prst="rect">
                <a:avLst/>
              </a:prstGeom>
              <a:noFill/>
            </p:spPr>
            <p:txBody>
              <a:bodyPr wrap="square" rtlCol="0">
                <a:spAutoFit/>
              </a:bodyPr>
              <a:lstStyle/>
              <a:p>
                <a:pPr algn="ctr"/>
                <a:r>
                  <a:rPr lang="en-IN" sz="1400" dirty="0" smtClean="0">
                    <a:solidFill>
                      <a:schemeClr val="bg1"/>
                    </a:solidFill>
                    <a:latin typeface="Calibri" pitchFamily="34" charset="0"/>
                  </a:rPr>
                  <a:t>Make a quick, hard movement inward and upward.</a:t>
                </a:r>
              </a:p>
            </p:txBody>
          </p:sp>
        </p:grpSp>
      </p:grpSp>
    </p:spTree>
    <p:extLst>
      <p:ext uri="{BB962C8B-B14F-4D97-AF65-F5344CB8AC3E}">
        <p14:creationId xmlns:p14="http://schemas.microsoft.com/office/powerpoint/2010/main" val="165025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Heimlich Maneuver</a:t>
            </a:r>
            <a:endParaRPr lang="en-US" dirty="0"/>
          </a:p>
        </p:txBody>
      </p:sp>
      <p:sp>
        <p:nvSpPr>
          <p:cNvPr id="3" name="Content Placeholder 2"/>
          <p:cNvSpPr>
            <a:spLocks noGrp="1"/>
          </p:cNvSpPr>
          <p:nvPr>
            <p:ph idx="1"/>
          </p:nvPr>
        </p:nvSpPr>
        <p:spPr/>
        <p:txBody>
          <a:bodyPr/>
          <a:lstStyle/>
          <a:p>
            <a:r>
              <a:rPr lang="en-US" dirty="0" smtClean="0"/>
              <a:t>Can also be done in lying down position.</a:t>
            </a:r>
          </a:p>
          <a:p>
            <a:endParaRPr lang="en-US" dirty="0"/>
          </a:p>
          <a:p>
            <a:pPr marL="0" indent="0">
              <a:buNone/>
            </a:pPr>
            <a:r>
              <a:rPr lang="en-US" dirty="0" smtClean="0"/>
              <a:t>    </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4375" y="2438401"/>
            <a:ext cx="6981826" cy="4325190"/>
          </a:xfrm>
          <a:prstGeom prst="rect">
            <a:avLst/>
          </a:prstGeom>
          <a:ln>
            <a:solidFill>
              <a:schemeClr val="accent1"/>
            </a:solidFill>
          </a:ln>
        </p:spPr>
      </p:pic>
    </p:spTree>
    <p:extLst>
      <p:ext uri="{BB962C8B-B14F-4D97-AF65-F5344CB8AC3E}">
        <p14:creationId xmlns:p14="http://schemas.microsoft.com/office/powerpoint/2010/main" val="1595695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Heimlich Maneuver</a:t>
            </a:r>
          </a:p>
        </p:txBody>
      </p:sp>
      <p:sp>
        <p:nvSpPr>
          <p:cNvPr id="3" name="Content Placeholder 2"/>
          <p:cNvSpPr>
            <a:spLocks noGrp="1"/>
          </p:cNvSpPr>
          <p:nvPr>
            <p:ph idx="1"/>
          </p:nvPr>
        </p:nvSpPr>
        <p:spPr/>
        <p:txBody>
          <a:bodyPr/>
          <a:lstStyle/>
          <a:p>
            <a:r>
              <a:rPr lang="en-US" dirty="0" smtClean="0"/>
              <a:t>In infants this can be done by a series of blows on the back and chest thrusts. </a:t>
            </a:r>
          </a:p>
          <a:p>
            <a:endParaRPr lang="en-US" dirty="0"/>
          </a:p>
          <a:p>
            <a:pPr marL="0" indent="0">
              <a:buNone/>
            </a:pPr>
            <a:r>
              <a:rPr lang="en-US" dirty="0" smtClean="0"/>
              <a:t>     </a:t>
            </a:r>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667001"/>
            <a:ext cx="4486275" cy="3333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03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techniques for airway</a:t>
            </a:r>
            <a:endParaRPr lang="en-US" dirty="0"/>
          </a:p>
        </p:txBody>
      </p:sp>
      <p:sp>
        <p:nvSpPr>
          <p:cNvPr id="3" name="Content Placeholder 2"/>
          <p:cNvSpPr>
            <a:spLocks noGrp="1"/>
          </p:cNvSpPr>
          <p:nvPr>
            <p:ph idx="1"/>
          </p:nvPr>
        </p:nvSpPr>
        <p:spPr/>
        <p:txBody>
          <a:bodyPr/>
          <a:lstStyle/>
          <a:p>
            <a:r>
              <a:rPr lang="en-US" dirty="0" smtClean="0"/>
              <a:t>Facemask</a:t>
            </a:r>
          </a:p>
          <a:p>
            <a:r>
              <a:rPr lang="en-US" dirty="0" smtClean="0"/>
              <a:t>Oro pharyngeal airway</a:t>
            </a:r>
          </a:p>
          <a:p>
            <a:r>
              <a:rPr lang="en-US" dirty="0" smtClean="0"/>
              <a:t>Nasopharyngeal airway</a:t>
            </a:r>
          </a:p>
          <a:p>
            <a:r>
              <a:rPr lang="en-US" dirty="0" smtClean="0"/>
              <a:t>Laryngeal mask</a:t>
            </a:r>
          </a:p>
          <a:p>
            <a:r>
              <a:rPr lang="en-US" dirty="0" smtClean="0"/>
              <a:t>Endotracheal tube</a:t>
            </a:r>
          </a:p>
          <a:p>
            <a:r>
              <a:rPr lang="en-US" dirty="0" smtClean="0"/>
              <a:t>Tracheostomy</a:t>
            </a:r>
            <a:endParaRPr lang="en-US" dirty="0"/>
          </a:p>
        </p:txBody>
      </p:sp>
    </p:spTree>
    <p:extLst>
      <p:ext uri="{BB962C8B-B14F-4D97-AF65-F5344CB8AC3E}">
        <p14:creationId xmlns:p14="http://schemas.microsoft.com/office/powerpoint/2010/main" val="3986775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Endotracheal Intubation</a:t>
            </a:r>
            <a:endParaRPr lang="en-US" dirty="0"/>
          </a:p>
        </p:txBody>
      </p:sp>
      <p:sp>
        <p:nvSpPr>
          <p:cNvPr id="3" name="Content Placeholder 2"/>
          <p:cNvSpPr>
            <a:spLocks noGrp="1"/>
          </p:cNvSpPr>
          <p:nvPr>
            <p:ph idx="1"/>
          </p:nvPr>
        </p:nvSpPr>
        <p:spPr>
          <a:xfrm>
            <a:off x="0" y="1981200"/>
            <a:ext cx="8991600" cy="5486400"/>
          </a:xfrm>
        </p:spPr>
        <p:txBody>
          <a:bodyPr>
            <a:normAutofit/>
          </a:bodyPr>
          <a:lstStyle/>
          <a:p>
            <a:pPr>
              <a:lnSpc>
                <a:spcPct val="150000"/>
              </a:lnSpc>
            </a:pPr>
            <a:r>
              <a:rPr lang="en-US" dirty="0" smtClean="0">
                <a:cs typeface="Times New Roman" pitchFamily="18" charset="0"/>
              </a:rPr>
              <a:t>Indications:-</a:t>
            </a:r>
          </a:p>
          <a:p>
            <a:pPr>
              <a:lnSpc>
                <a:spcPct val="150000"/>
              </a:lnSpc>
            </a:pPr>
            <a:endParaRPr lang="en-US" dirty="0">
              <a:cs typeface="Times New Roman" pitchFamily="18" charset="0"/>
            </a:endParaRPr>
          </a:p>
          <a:p>
            <a:pPr>
              <a:lnSpc>
                <a:spcPct val="150000"/>
              </a:lnSpc>
            </a:pPr>
            <a:r>
              <a:rPr lang="en-US" dirty="0" smtClean="0">
                <a:cs typeface="Times New Roman" pitchFamily="18" charset="0"/>
              </a:rPr>
              <a:t> The </a:t>
            </a:r>
            <a:r>
              <a:rPr lang="en-US" dirty="0">
                <a:cs typeface="Times New Roman" pitchFamily="18" charset="0"/>
              </a:rPr>
              <a:t>inability of the provider to ventilate the unconscious patient adequately with a bag and mask </a:t>
            </a:r>
            <a:r>
              <a:rPr lang="en-US" dirty="0" smtClean="0">
                <a:cs typeface="Times New Roman" pitchFamily="18" charset="0"/>
              </a:rPr>
              <a:t>.</a:t>
            </a:r>
          </a:p>
          <a:p>
            <a:pPr>
              <a:lnSpc>
                <a:spcPct val="150000"/>
              </a:lnSpc>
            </a:pPr>
            <a:r>
              <a:rPr lang="en-US" dirty="0" smtClean="0">
                <a:cs typeface="Times New Roman" pitchFamily="18" charset="0"/>
              </a:rPr>
              <a:t>The </a:t>
            </a:r>
            <a:r>
              <a:rPr lang="en-US" dirty="0">
                <a:cs typeface="Times New Roman" pitchFamily="18" charset="0"/>
              </a:rPr>
              <a:t>absence of airway protective reflexes (coma or cardiac arrest). </a:t>
            </a:r>
          </a:p>
          <a:p>
            <a:pPr marL="0" indent="0">
              <a:lnSpc>
                <a:spcPct val="150000"/>
              </a:lnSpc>
              <a:buNone/>
            </a:pPr>
            <a:endParaRPr lang="en-US" dirty="0" smtClean="0">
              <a:cs typeface="Times New Roman" pitchFamily="18" charset="0"/>
            </a:endParaRPr>
          </a:p>
          <a:p>
            <a:pPr marL="0" indent="0">
              <a:lnSpc>
                <a:spcPct val="150000"/>
              </a:lnSpc>
              <a:buNone/>
            </a:pPr>
            <a:r>
              <a:rPr lang="en-US" dirty="0" smtClean="0">
                <a:cs typeface="Times New Roman" pitchFamily="18" charset="0"/>
              </a:rPr>
              <a:t> The </a:t>
            </a:r>
            <a:r>
              <a:rPr lang="en-US" dirty="0">
                <a:cs typeface="Times New Roman" pitchFamily="18" charset="0"/>
              </a:rPr>
              <a:t>provider must have appropriate training and experience in endotracheal intubation.</a:t>
            </a:r>
          </a:p>
        </p:txBody>
      </p:sp>
    </p:spTree>
    <p:extLst>
      <p:ext uri="{BB962C8B-B14F-4D97-AF65-F5344CB8AC3E}">
        <p14:creationId xmlns:p14="http://schemas.microsoft.com/office/powerpoint/2010/main" val="4061932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tube position</a:t>
            </a:r>
            <a:endParaRPr lang="en-US" dirty="0"/>
          </a:p>
        </p:txBody>
      </p:sp>
      <p:sp>
        <p:nvSpPr>
          <p:cNvPr id="3" name="Content Placeholder 2"/>
          <p:cNvSpPr>
            <a:spLocks noGrp="1"/>
          </p:cNvSpPr>
          <p:nvPr>
            <p:ph idx="1"/>
          </p:nvPr>
        </p:nvSpPr>
        <p:spPr>
          <a:xfrm>
            <a:off x="0" y="1905000"/>
            <a:ext cx="9144000" cy="5562600"/>
          </a:xfrm>
        </p:spPr>
        <p:txBody>
          <a:bodyPr/>
          <a:lstStyle/>
          <a:p>
            <a:pPr marL="514350" indent="-514350">
              <a:buAutoNum type="arabicParenR"/>
            </a:pPr>
            <a:r>
              <a:rPr lang="en-US" dirty="0" smtClean="0"/>
              <a:t>Clinical assessment:-</a:t>
            </a:r>
          </a:p>
          <a:p>
            <a:r>
              <a:rPr lang="en-US" dirty="0"/>
              <a:t> </a:t>
            </a:r>
            <a:r>
              <a:rPr lang="en-US" dirty="0" smtClean="0"/>
              <a:t> </a:t>
            </a:r>
            <a:r>
              <a:rPr lang="en-US" dirty="0"/>
              <a:t> </a:t>
            </a:r>
            <a:r>
              <a:rPr lang="en-US" dirty="0" smtClean="0"/>
              <a:t>Visualizing </a:t>
            </a:r>
            <a:r>
              <a:rPr lang="en-US" dirty="0"/>
              <a:t>chest expansion </a:t>
            </a:r>
            <a:r>
              <a:rPr lang="en-US" dirty="0" smtClean="0"/>
              <a:t>bilaterally</a:t>
            </a:r>
          </a:p>
          <a:p>
            <a:r>
              <a:rPr lang="en-US" dirty="0" smtClean="0"/>
              <a:t>    Listening </a:t>
            </a:r>
            <a:r>
              <a:rPr lang="en-US" dirty="0"/>
              <a:t>over the epigastrium (breath sounds should not be heard) </a:t>
            </a:r>
          </a:p>
          <a:p>
            <a:r>
              <a:rPr lang="en-US" dirty="0" smtClean="0"/>
              <a:t>    Listening over </a:t>
            </a:r>
            <a:r>
              <a:rPr lang="en-US" dirty="0"/>
              <a:t>the lung fields bilaterally (breath sounds should be equal and adequate)</a:t>
            </a:r>
            <a:r>
              <a:rPr lang="en-US" dirty="0" smtClean="0"/>
              <a:t> </a:t>
            </a:r>
            <a:endParaRPr lang="en-US" dirty="0"/>
          </a:p>
        </p:txBody>
      </p:sp>
    </p:spTree>
    <p:extLst>
      <p:ext uri="{BB962C8B-B14F-4D97-AF65-F5344CB8AC3E}">
        <p14:creationId xmlns:p14="http://schemas.microsoft.com/office/powerpoint/2010/main" val="3511394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97" y="76200"/>
            <a:ext cx="9144000" cy="7504176"/>
          </a:xfrm>
        </p:spPr>
        <p:txBody>
          <a:bodyPr>
            <a:normAutofit/>
          </a:bodyPr>
          <a:lstStyle/>
          <a:p>
            <a:pPr marL="0" indent="0">
              <a:buNone/>
            </a:pPr>
            <a:endParaRPr lang="en-US" dirty="0"/>
          </a:p>
          <a:p>
            <a:r>
              <a:rPr lang="en-US" dirty="0" smtClean="0"/>
              <a:t> Devices:-</a:t>
            </a:r>
          </a:p>
          <a:p>
            <a:pPr marL="0" indent="0">
              <a:buNone/>
            </a:pPr>
            <a:endParaRPr lang="en-US" dirty="0"/>
          </a:p>
          <a:p>
            <a:pPr fontAlgn="base">
              <a:lnSpc>
                <a:spcPct val="150000"/>
              </a:lnSpc>
            </a:pPr>
            <a:r>
              <a:rPr lang="en-US" dirty="0">
                <a:cs typeface="Times New Roman" pitchFamily="18" charset="0"/>
              </a:rPr>
              <a:t>Exhaled CO</a:t>
            </a:r>
            <a:r>
              <a:rPr lang="en-US" baseline="-25000" dirty="0">
                <a:cs typeface="Times New Roman" pitchFamily="18" charset="0"/>
              </a:rPr>
              <a:t>2</a:t>
            </a:r>
            <a:r>
              <a:rPr lang="en-US" dirty="0">
                <a:cs typeface="Times New Roman" pitchFamily="18" charset="0"/>
              </a:rPr>
              <a:t> </a:t>
            </a:r>
            <a:r>
              <a:rPr lang="en-US" dirty="0" smtClean="0">
                <a:cs typeface="Times New Roman" pitchFamily="18" charset="0"/>
              </a:rPr>
              <a:t>Detectors</a:t>
            </a:r>
          </a:p>
          <a:p>
            <a:pPr fontAlgn="base">
              <a:lnSpc>
                <a:spcPct val="150000"/>
              </a:lnSpc>
            </a:pPr>
            <a:r>
              <a:rPr lang="en-US" dirty="0" smtClean="0">
                <a:cs typeface="Times New Roman" pitchFamily="18" charset="0"/>
              </a:rPr>
              <a:t>Detection </a:t>
            </a:r>
            <a:r>
              <a:rPr lang="en-US" dirty="0">
                <a:cs typeface="Times New Roman" pitchFamily="18" charset="0"/>
              </a:rPr>
              <a:t>of exhaled CO</a:t>
            </a:r>
            <a:r>
              <a:rPr lang="en-US" baseline="-25000" dirty="0">
                <a:cs typeface="Times New Roman" pitchFamily="18" charset="0"/>
              </a:rPr>
              <a:t>2</a:t>
            </a:r>
            <a:r>
              <a:rPr lang="en-US" dirty="0">
                <a:cs typeface="Times New Roman" pitchFamily="18" charset="0"/>
              </a:rPr>
              <a:t> is one of several independent methods of confirming endotracheal tube position. </a:t>
            </a:r>
          </a:p>
          <a:p>
            <a:pPr fontAlgn="base">
              <a:lnSpc>
                <a:spcPct val="150000"/>
              </a:lnSpc>
            </a:pPr>
            <a:r>
              <a:rPr lang="en-US" dirty="0" smtClean="0">
                <a:cs typeface="Times New Roman" pitchFamily="18" charset="0"/>
              </a:rPr>
              <a:t>100</a:t>
            </a:r>
            <a:r>
              <a:rPr lang="en-US" dirty="0">
                <a:cs typeface="Times New Roman" pitchFamily="18" charset="0"/>
              </a:rPr>
              <a:t>% sensitivity and 100% specificity in identifying correct endotracheal </a:t>
            </a:r>
            <a:r>
              <a:rPr lang="en-US" dirty="0" smtClean="0">
                <a:cs typeface="Times New Roman" pitchFamily="18" charset="0"/>
              </a:rPr>
              <a:t>tube placement.</a:t>
            </a:r>
            <a:r>
              <a:rPr lang="en-US" dirty="0">
                <a:cs typeface="Times New Roman" pitchFamily="18" charset="0"/>
              </a:rPr>
              <a:t> </a:t>
            </a:r>
            <a:endParaRPr lang="en-US" dirty="0" smtClean="0">
              <a:cs typeface="Times New Roman" pitchFamily="18" charset="0"/>
            </a:endParaRPr>
          </a:p>
          <a:p>
            <a:pPr marL="0" indent="0" fontAlgn="base">
              <a:lnSpc>
                <a:spcPct val="150000"/>
              </a:lnSpc>
              <a:buNone/>
            </a:pPr>
            <a:r>
              <a:rPr lang="en-US" dirty="0" smtClean="0">
                <a:cs typeface="Times New Roman" pitchFamily="18" charset="0"/>
              </a:rPr>
              <a:t>              </a:t>
            </a:r>
          </a:p>
          <a:p>
            <a:pPr fontAlgn="base">
              <a:lnSpc>
                <a:spcPct val="150000"/>
              </a:lnSpc>
            </a:pPr>
            <a:r>
              <a:rPr lang="en-US" dirty="0" smtClean="0">
                <a:cs typeface="Times New Roman" pitchFamily="18" charset="0"/>
              </a:rPr>
              <a:t> Recommended as </a:t>
            </a:r>
            <a:r>
              <a:rPr lang="en-US" dirty="0">
                <a:cs typeface="Times New Roman" pitchFamily="18" charset="0"/>
              </a:rPr>
              <a:t>the most reliable method of confirming and monitoring correct placement of an endotracheal </a:t>
            </a:r>
            <a:r>
              <a:rPr lang="en-US" dirty="0" smtClean="0">
                <a:cs typeface="Times New Roman" pitchFamily="18" charset="0"/>
              </a:rPr>
              <a:t>tube. </a:t>
            </a:r>
            <a:r>
              <a:rPr lang="en-US" dirty="0">
                <a:cs typeface="Times New Roman" pitchFamily="18" charset="0"/>
              </a:rPr>
              <a:t/>
            </a:r>
            <a:br>
              <a:rPr lang="en-US" dirty="0">
                <a:cs typeface="Times New Roman" pitchFamily="18" charset="0"/>
              </a:rPr>
            </a:br>
            <a:endParaRPr lang="en-US" dirty="0">
              <a:cs typeface="Times New Roman" pitchFamily="18" charset="0"/>
            </a:endParaRPr>
          </a:p>
        </p:txBody>
      </p:sp>
    </p:spTree>
    <p:extLst>
      <p:ext uri="{BB962C8B-B14F-4D97-AF65-F5344CB8AC3E}">
        <p14:creationId xmlns:p14="http://schemas.microsoft.com/office/powerpoint/2010/main" val="3242535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44"/>
            <a:ext cx="9144000" cy="1609344"/>
          </a:xfrm>
        </p:spPr>
        <p:txBody>
          <a:bodyPr>
            <a:normAutofit/>
          </a:bodyPr>
          <a:lstStyle/>
          <a:p>
            <a:r>
              <a:rPr lang="en-US" sz="4000" dirty="0">
                <a:cs typeface="Times New Roman" pitchFamily="18" charset="0"/>
              </a:rPr>
              <a:t>AUTOMATED EXTERNAL DEFIBRILLATOR (AED)</a:t>
            </a:r>
          </a:p>
        </p:txBody>
      </p:sp>
      <p:sp>
        <p:nvSpPr>
          <p:cNvPr id="3" name="Content Placeholder 2"/>
          <p:cNvSpPr>
            <a:spLocks noGrp="1"/>
          </p:cNvSpPr>
          <p:nvPr>
            <p:ph idx="1"/>
          </p:nvPr>
        </p:nvSpPr>
        <p:spPr>
          <a:xfrm>
            <a:off x="0" y="1524000"/>
            <a:ext cx="9067800" cy="5257800"/>
          </a:xfrm>
        </p:spPr>
        <p:txBody>
          <a:bodyPr/>
          <a:lstStyle/>
          <a:p>
            <a:pPr>
              <a:lnSpc>
                <a:spcPct val="150000"/>
              </a:lnSpc>
            </a:pPr>
            <a:r>
              <a:rPr lang="en-US" dirty="0">
                <a:cs typeface="Times New Roman" pitchFamily="18" charset="0"/>
              </a:rPr>
              <a:t>When using AED, one electrode pad is placed beside the upper right sternal border, just below the clavicle and the other electrode pad is placed just lateral to left nipple with top of the pad a few inches below axilla. </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Alternative </a:t>
            </a:r>
            <a:r>
              <a:rPr lang="en-US" dirty="0">
                <a:cs typeface="Times New Roman" pitchFamily="18" charset="0"/>
              </a:rPr>
              <a:t>positions: anterior-posterior, anterior-left </a:t>
            </a:r>
            <a:r>
              <a:rPr lang="en-US" dirty="0" err="1">
                <a:cs typeface="Times New Roman" pitchFamily="18" charset="0"/>
              </a:rPr>
              <a:t>infrascapular</a:t>
            </a:r>
            <a:r>
              <a:rPr lang="en-US" dirty="0">
                <a:cs typeface="Times New Roman" pitchFamily="18" charset="0"/>
              </a:rPr>
              <a:t>, anterior-right </a:t>
            </a:r>
            <a:r>
              <a:rPr lang="en-US" dirty="0" smtClean="0">
                <a:cs typeface="Times New Roman" pitchFamily="18" charset="0"/>
              </a:rPr>
              <a:t>infra scapular</a:t>
            </a:r>
            <a:r>
              <a:rPr lang="en-US" dirty="0">
                <a:cs typeface="Times New Roman" pitchFamily="18" charset="0"/>
              </a:rPr>
              <a:t>.</a:t>
            </a:r>
          </a:p>
          <a:p>
            <a:endParaRPr lang="en-US" dirty="0"/>
          </a:p>
        </p:txBody>
      </p:sp>
    </p:spTree>
    <p:extLst>
      <p:ext uri="{BB962C8B-B14F-4D97-AF65-F5344CB8AC3E}">
        <p14:creationId xmlns:p14="http://schemas.microsoft.com/office/powerpoint/2010/main" val="760715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609344"/>
          </a:xfrm>
        </p:spPr>
        <p:txBody>
          <a:bodyPr>
            <a:normAutofit/>
          </a:bodyPr>
          <a:lstStyle/>
          <a:p>
            <a:r>
              <a:rPr lang="en-US" sz="2800" dirty="0"/>
              <a:t>AUTOMATED EXTERNAL DEFIBRILLATOR (AED)</a:t>
            </a:r>
          </a:p>
        </p:txBody>
      </p:sp>
      <p:sp>
        <p:nvSpPr>
          <p:cNvPr id="3" name="Content Placeholder 2"/>
          <p:cNvSpPr>
            <a:spLocks noGrp="1"/>
          </p:cNvSpPr>
          <p:nvPr>
            <p:ph idx="1"/>
          </p:nvPr>
        </p:nvSpPr>
        <p:spPr>
          <a:xfrm>
            <a:off x="304800" y="1600200"/>
            <a:ext cx="8382000" cy="4953000"/>
          </a:xfrm>
        </p:spPr>
        <p:txBody>
          <a:bodyPr>
            <a:normAutofit/>
          </a:bodyPr>
          <a:lstStyle/>
          <a:p>
            <a:pPr>
              <a:lnSpc>
                <a:spcPct val="150000"/>
              </a:lnSpc>
            </a:pPr>
            <a:r>
              <a:rPr lang="en-US" dirty="0">
                <a:cs typeface="Times New Roman" pitchFamily="18" charset="0"/>
              </a:rPr>
              <a:t>A single shock followed by immediate resumption of chest compression is recommended.</a:t>
            </a:r>
          </a:p>
          <a:p>
            <a:pPr>
              <a:lnSpc>
                <a:spcPct val="150000"/>
              </a:lnSpc>
            </a:pPr>
            <a:r>
              <a:rPr lang="en-US" dirty="0">
                <a:cs typeface="Times New Roman" pitchFamily="18" charset="0"/>
              </a:rPr>
              <a:t>Shock energy: </a:t>
            </a:r>
          </a:p>
          <a:p>
            <a:pPr lvl="1">
              <a:lnSpc>
                <a:spcPct val="150000"/>
              </a:lnSpc>
            </a:pPr>
            <a:r>
              <a:rPr lang="en-US" sz="2000" dirty="0">
                <a:cs typeface="Times New Roman" pitchFamily="18" charset="0"/>
              </a:rPr>
              <a:t>Biphasic: 200 joules or specified by the manufacturer</a:t>
            </a:r>
          </a:p>
          <a:p>
            <a:pPr lvl="1">
              <a:lnSpc>
                <a:spcPct val="150000"/>
              </a:lnSpc>
            </a:pPr>
            <a:r>
              <a:rPr lang="en-US" sz="2000" dirty="0">
                <a:cs typeface="Times New Roman" pitchFamily="18" charset="0"/>
              </a:rPr>
              <a:t>Monophasic : 360 joules</a:t>
            </a:r>
          </a:p>
          <a:p>
            <a:pPr>
              <a:lnSpc>
                <a:spcPct val="150000"/>
              </a:lnSpc>
            </a:pPr>
            <a:r>
              <a:rPr lang="en-US" dirty="0">
                <a:cs typeface="Times New Roman" pitchFamily="18" charset="0"/>
              </a:rPr>
              <a:t>There is no evidence that increasing the energy level in successive shocks is more effective than maintaining the energy level of the initial shock.</a:t>
            </a:r>
          </a:p>
          <a:p>
            <a:pPr>
              <a:lnSpc>
                <a:spcPct val="150000"/>
              </a:lnSpc>
            </a:pPr>
            <a:endParaRPr lang="en-US" dirty="0"/>
          </a:p>
        </p:txBody>
      </p:sp>
    </p:spTree>
    <p:extLst>
      <p:ext uri="{BB962C8B-B14F-4D97-AF65-F5344CB8AC3E}">
        <p14:creationId xmlns:p14="http://schemas.microsoft.com/office/powerpoint/2010/main" val="294313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4107"/>
            <a:ext cx="9143999" cy="6172200"/>
          </a:xfrm>
        </p:spPr>
      </p:pic>
    </p:spTree>
    <p:extLst>
      <p:ext uri="{BB962C8B-B14F-4D97-AF65-F5344CB8AC3E}">
        <p14:creationId xmlns:p14="http://schemas.microsoft.com/office/powerpoint/2010/main" val="2691854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552"/>
            <a:ext cx="9144000" cy="1154097"/>
          </a:xfrm>
        </p:spPr>
        <p:txBody>
          <a:bodyPr/>
          <a:lstStyle/>
          <a:p>
            <a:r>
              <a:rPr lang="en-US" sz="4800" dirty="0" smtClean="0">
                <a:solidFill>
                  <a:schemeClr val="tx1"/>
                </a:solidFill>
              </a:rPr>
              <a:t>Drug Administration</a:t>
            </a:r>
            <a:endParaRPr lang="en-US" sz="48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1966677"/>
              </p:ext>
            </p:extLst>
          </p:nvPr>
        </p:nvGraphicFramePr>
        <p:xfrm>
          <a:off x="0" y="2255932"/>
          <a:ext cx="9158514" cy="429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1145787"/>
            <a:ext cx="9144000" cy="523220"/>
          </a:xfrm>
          <a:prstGeom prst="rect">
            <a:avLst/>
          </a:prstGeom>
          <a:noFill/>
        </p:spPr>
        <p:txBody>
          <a:bodyPr wrap="square" lIns="91440" tIns="45720" rIns="91440" bIns="45720">
            <a:spAutoFit/>
          </a:bodyPr>
          <a:lstStyle/>
          <a:p>
            <a:pPr algn="ctr"/>
            <a:r>
              <a:rPr lang="en-US" sz="2800" b="0" cap="none" spc="0" dirty="0" smtClean="0">
                <a:ln w="18415" cmpd="sng">
                  <a:solidFill>
                    <a:srgbClr val="FFFFFF"/>
                  </a:solidFill>
                  <a:prstDash val="solid"/>
                </a:ln>
                <a:effectLst>
                  <a:outerShdw blurRad="63500" dir="3600000" algn="tl" rotWithShape="0">
                    <a:srgbClr val="000000">
                      <a:alpha val="70000"/>
                    </a:srgbClr>
                  </a:outerShdw>
                </a:effectLst>
                <a:latin typeface="+mj-lt"/>
              </a:rPr>
              <a:t>Sites of Drug Administration</a:t>
            </a:r>
            <a:endParaRPr lang="en-US" sz="2800" b="0" cap="none" spc="0" dirty="0">
              <a:ln w="18415" cmpd="sng">
                <a:solidFill>
                  <a:srgbClr val="FFFFFF"/>
                </a:solidFill>
                <a:prstDash val="solid"/>
              </a:ln>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193529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2031"/>
            <a:ext cx="7315200" cy="1154097"/>
          </a:xfrm>
        </p:spPr>
        <p:txBody>
          <a:bodyPr>
            <a:normAutofit/>
          </a:bodyPr>
          <a:lstStyle/>
          <a:p>
            <a:r>
              <a:rPr lang="en-US" sz="4000" dirty="0" smtClean="0">
                <a:solidFill>
                  <a:schemeClr val="tx1"/>
                </a:solidFill>
              </a:rPr>
              <a:t>Vasopressor Drugs</a:t>
            </a:r>
            <a:endParaRPr lang="en-US"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6389736"/>
              </p:ext>
            </p:extLst>
          </p:nvPr>
        </p:nvGraphicFramePr>
        <p:xfrm>
          <a:off x="168812" y="2278966"/>
          <a:ext cx="8806376" cy="437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513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982"/>
            <a:ext cx="9144000" cy="1154097"/>
          </a:xfrm>
        </p:spPr>
        <p:txBody>
          <a:bodyPr>
            <a:normAutofit/>
          </a:bodyPr>
          <a:lstStyle/>
          <a:p>
            <a:r>
              <a:rPr lang="en-US" sz="4400" dirty="0" smtClean="0">
                <a:solidFill>
                  <a:schemeClr val="tx1"/>
                </a:solidFill>
              </a:rPr>
              <a:t>Anti Arrhythmic Drugs</a:t>
            </a:r>
            <a:endParaRPr lang="en-US" sz="4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221445"/>
              </p:ext>
            </p:extLst>
          </p:nvPr>
        </p:nvGraphicFramePr>
        <p:xfrm>
          <a:off x="422034" y="2088943"/>
          <a:ext cx="8454684" cy="457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223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141"/>
            <a:ext cx="9144000" cy="1143000"/>
          </a:xfrm>
        </p:spPr>
        <p:txBody>
          <a:bodyPr>
            <a:normAutofit/>
          </a:bodyPr>
          <a:lstStyle/>
          <a:p>
            <a:r>
              <a:rPr lang="en-US" sz="4400" dirty="0" smtClean="0">
                <a:cs typeface="Times New Roman" pitchFamily="18" charset="0"/>
              </a:rPr>
              <a:t>Drugs not recommended</a:t>
            </a:r>
            <a:endParaRPr lang="en-US" sz="4400" dirty="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4261199"/>
              </p:ext>
            </p:extLst>
          </p:nvPr>
        </p:nvGraphicFramePr>
        <p:xfrm>
          <a:off x="27296" y="1676400"/>
          <a:ext cx="8991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13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Reversible causes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3425108"/>
              </p:ext>
            </p:extLst>
          </p:nvPr>
        </p:nvGraphicFramePr>
        <p:xfrm>
          <a:off x="685800" y="2120900"/>
          <a:ext cx="7772400" cy="5140960"/>
        </p:xfrm>
        <a:graphic>
          <a:graphicData uri="http://schemas.openxmlformats.org/drawingml/2006/table">
            <a:tbl>
              <a:tblPr firstRow="1" bandRow="1">
                <a:tableStyleId>{073A0DAA-6AF3-43AB-8588-CEC1D06C72B9}</a:tableStyleId>
              </a:tblPr>
              <a:tblGrid>
                <a:gridCol w="3886200"/>
                <a:gridCol w="3886200"/>
              </a:tblGrid>
              <a:tr h="812800">
                <a:tc>
                  <a:txBody>
                    <a:bodyPr/>
                    <a:lstStyle/>
                    <a:p>
                      <a:pPr algn="ctr"/>
                      <a:r>
                        <a:rPr lang="en-US" sz="3200" dirty="0" smtClean="0"/>
                        <a:t>5</a:t>
                      </a:r>
                      <a:r>
                        <a:rPr lang="en-US" sz="3200" baseline="0" dirty="0" smtClean="0"/>
                        <a:t> </a:t>
                      </a:r>
                      <a:r>
                        <a:rPr lang="en-US" sz="3200" baseline="0" dirty="0" err="1" smtClean="0"/>
                        <a:t>Hs</a:t>
                      </a:r>
                      <a:r>
                        <a:rPr lang="en-US" sz="3200" baseline="0" dirty="0" smtClean="0"/>
                        <a:t> </a:t>
                      </a:r>
                      <a:endParaRPr lang="en-US" dirty="0"/>
                    </a:p>
                  </a:txBody>
                  <a:tcPr marL="86360" marR="86360"/>
                </a:tc>
                <a:tc>
                  <a:txBody>
                    <a:bodyPr/>
                    <a:lstStyle/>
                    <a:p>
                      <a:pPr algn="ctr"/>
                      <a:r>
                        <a:rPr lang="en-US" sz="3600" dirty="0" smtClean="0"/>
                        <a:t>5</a:t>
                      </a:r>
                      <a:r>
                        <a:rPr lang="en-US" sz="3600" baseline="0" dirty="0" smtClean="0"/>
                        <a:t> </a:t>
                      </a:r>
                      <a:r>
                        <a:rPr lang="en-US" sz="3600" baseline="0" dirty="0" err="1" smtClean="0"/>
                        <a:t>Ts</a:t>
                      </a:r>
                      <a:endParaRPr lang="en-US" sz="3600" baseline="0" dirty="0" smtClean="0"/>
                    </a:p>
                  </a:txBody>
                  <a:tcPr marL="86360" marR="86360"/>
                </a:tc>
              </a:tr>
              <a:tr h="812800">
                <a:tc>
                  <a:txBody>
                    <a:bodyPr/>
                    <a:lstStyle/>
                    <a:p>
                      <a:r>
                        <a:rPr lang="en-US" sz="2800" dirty="0" err="1" smtClean="0"/>
                        <a:t>Hypovolemia</a:t>
                      </a:r>
                      <a:endParaRPr lang="en-US" sz="2800" dirty="0"/>
                    </a:p>
                  </a:txBody>
                  <a:tcPr marL="86360" marR="86360"/>
                </a:tc>
                <a:tc>
                  <a:txBody>
                    <a:bodyPr/>
                    <a:lstStyle/>
                    <a:p>
                      <a:r>
                        <a:rPr lang="en-US" sz="2800" dirty="0" smtClean="0"/>
                        <a:t>Toxins</a:t>
                      </a:r>
                      <a:endParaRPr lang="en-US" sz="2800" dirty="0"/>
                    </a:p>
                  </a:txBody>
                  <a:tcPr marL="86360" marR="86360"/>
                </a:tc>
              </a:tr>
              <a:tr h="812800">
                <a:tc>
                  <a:txBody>
                    <a:bodyPr/>
                    <a:lstStyle/>
                    <a:p>
                      <a:r>
                        <a:rPr lang="en-US" sz="2800" dirty="0" smtClean="0"/>
                        <a:t>Hypoxia </a:t>
                      </a:r>
                      <a:endParaRPr lang="en-US" sz="2800" dirty="0"/>
                    </a:p>
                  </a:txBody>
                  <a:tcPr marL="86360" marR="86360"/>
                </a:tc>
                <a:tc>
                  <a:txBody>
                    <a:bodyPr/>
                    <a:lstStyle/>
                    <a:p>
                      <a:r>
                        <a:rPr lang="en-US" sz="2800" dirty="0" err="1" smtClean="0"/>
                        <a:t>Tamponade</a:t>
                      </a:r>
                      <a:endParaRPr lang="en-US" sz="2800" dirty="0"/>
                    </a:p>
                  </a:txBody>
                  <a:tcPr marL="86360" marR="86360"/>
                </a:tc>
              </a:tr>
              <a:tr h="812800">
                <a:tc>
                  <a:txBody>
                    <a:bodyPr/>
                    <a:lstStyle/>
                    <a:p>
                      <a:r>
                        <a:rPr lang="en-US" sz="2800" dirty="0" smtClean="0"/>
                        <a:t>Hydrogen</a:t>
                      </a:r>
                      <a:r>
                        <a:rPr lang="en-US" sz="2800" baseline="0" dirty="0" smtClean="0"/>
                        <a:t> ion( acidosis)</a:t>
                      </a:r>
                      <a:endParaRPr lang="en-US" sz="2800" dirty="0"/>
                    </a:p>
                  </a:txBody>
                  <a:tcPr marL="86360" marR="86360"/>
                </a:tc>
                <a:tc>
                  <a:txBody>
                    <a:bodyPr/>
                    <a:lstStyle/>
                    <a:p>
                      <a:r>
                        <a:rPr lang="en-US" sz="2800" dirty="0" smtClean="0"/>
                        <a:t>Tension pneumothorax</a:t>
                      </a:r>
                      <a:endParaRPr lang="en-US" sz="2800" dirty="0"/>
                    </a:p>
                  </a:txBody>
                  <a:tcPr marL="86360" marR="86360"/>
                </a:tc>
              </a:tr>
              <a:tr h="812800">
                <a:tc>
                  <a:txBody>
                    <a:bodyPr/>
                    <a:lstStyle/>
                    <a:p>
                      <a:r>
                        <a:rPr lang="en-US" sz="2800" dirty="0" smtClean="0"/>
                        <a:t>Hypo/hyperkalemia</a:t>
                      </a:r>
                      <a:endParaRPr lang="en-US" sz="2800" dirty="0"/>
                    </a:p>
                  </a:txBody>
                  <a:tcPr marL="86360" marR="86360"/>
                </a:tc>
                <a:tc>
                  <a:txBody>
                    <a:bodyPr/>
                    <a:lstStyle/>
                    <a:p>
                      <a:r>
                        <a:rPr lang="en-US" sz="2800" dirty="0" smtClean="0"/>
                        <a:t>Thrombosis(pulmonary)</a:t>
                      </a:r>
                      <a:endParaRPr lang="en-US" sz="2800" dirty="0"/>
                    </a:p>
                  </a:txBody>
                  <a:tcPr marL="86360" marR="86360"/>
                </a:tc>
              </a:tr>
              <a:tr h="812800">
                <a:tc>
                  <a:txBody>
                    <a:bodyPr/>
                    <a:lstStyle/>
                    <a:p>
                      <a:r>
                        <a:rPr lang="en-US" sz="2800" dirty="0" smtClean="0"/>
                        <a:t>Hypothermia</a:t>
                      </a:r>
                      <a:endParaRPr lang="en-US" sz="2800" dirty="0"/>
                    </a:p>
                  </a:txBody>
                  <a:tcPr marL="86360" marR="86360"/>
                </a:tc>
                <a:tc>
                  <a:txBody>
                    <a:bodyPr/>
                    <a:lstStyle/>
                    <a:p>
                      <a:r>
                        <a:rPr lang="en-US" sz="2800" dirty="0" smtClean="0"/>
                        <a:t>Thrombosis(coronary)</a:t>
                      </a:r>
                      <a:endParaRPr lang="en-US" sz="2800" dirty="0"/>
                    </a:p>
                  </a:txBody>
                  <a:tcPr marL="86360" marR="86360"/>
                </a:tc>
              </a:tr>
            </a:tbl>
          </a:graphicData>
        </a:graphic>
      </p:graphicFrame>
    </p:spTree>
    <p:extLst>
      <p:ext uri="{BB962C8B-B14F-4D97-AF65-F5344CB8AC3E}">
        <p14:creationId xmlns:p14="http://schemas.microsoft.com/office/powerpoint/2010/main" val="352384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ACLS Cardiac Arrest Circular Algorithm.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360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a:latin typeface="Arial" charset="0"/>
              </a:rPr>
              <a:t>Neumar R W et al. Circulation. 2010;122:S729-S767</a:t>
            </a:r>
          </a:p>
        </p:txBody>
      </p:sp>
      <p:sp>
        <p:nvSpPr>
          <p:cNvPr id="307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900">
                <a:latin typeface="Arial" charset="0"/>
              </a:rPr>
              <a:t>Copyright © American Heart Association, Inc. All rights reserved.</a:t>
            </a:r>
          </a:p>
        </p:txBody>
      </p:sp>
    </p:spTree>
    <p:extLst>
      <p:ext uri="{BB962C8B-B14F-4D97-AF65-F5344CB8AC3E}">
        <p14:creationId xmlns:p14="http://schemas.microsoft.com/office/powerpoint/2010/main" val="970854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31"/>
            <a:ext cx="9144000" cy="1143000"/>
          </a:xfrm>
        </p:spPr>
        <p:txBody>
          <a:bodyPr>
            <a:normAutofit fontScale="90000"/>
          </a:bodyPr>
          <a:lstStyle/>
          <a:p>
            <a:r>
              <a:rPr lang="en-US" sz="4000" dirty="0" smtClean="0">
                <a:latin typeface="Belwe Bd BT" pitchFamily="18" charset="0"/>
              </a:rPr>
              <a:t>Differences in Pediatric and Adult Resuscitation</a:t>
            </a:r>
            <a:endParaRPr lang="en-US" sz="4000" dirty="0">
              <a:latin typeface="Belwe Bd BT"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45494"/>
              </p:ext>
            </p:extLst>
          </p:nvPr>
        </p:nvGraphicFramePr>
        <p:xfrm>
          <a:off x="0" y="1386482"/>
          <a:ext cx="9144000" cy="5323284"/>
        </p:xfrm>
        <a:graphic>
          <a:graphicData uri="http://schemas.openxmlformats.org/drawingml/2006/table">
            <a:tbl>
              <a:tblPr firstRow="1" bandRow="1">
                <a:tableStyleId>{37CE84F3-28C3-443E-9E96-99CF82512B78}</a:tableStyleId>
              </a:tblPr>
              <a:tblGrid>
                <a:gridCol w="2286000"/>
                <a:gridCol w="2286000"/>
                <a:gridCol w="2286000"/>
                <a:gridCol w="2286000"/>
              </a:tblGrid>
              <a:tr h="503296">
                <a:tc>
                  <a:txBody>
                    <a:bodyPr/>
                    <a:lstStyle/>
                    <a:p>
                      <a:pPr algn="ctr"/>
                      <a:endParaRPr lang="en-IN" dirty="0">
                        <a:latin typeface="Calibri"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Infant (1-12 months)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Child</a:t>
                      </a:r>
                      <a:r>
                        <a:rPr lang="en-IN" baseline="0" dirty="0" smtClean="0">
                          <a:latin typeface="Calibri" pitchFamily="34" charset="0"/>
                        </a:rPr>
                        <a:t> (&gt;12 months)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Adult</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Breathing Rate</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dirty="0" smtClean="0">
                          <a:latin typeface="Calibri" pitchFamily="34" charset="0"/>
                        </a:rPr>
                        <a:t>20 breaths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smtClean="0">
                          <a:latin typeface="Calibri" pitchFamily="34" charset="0"/>
                        </a:rPr>
                        <a:t>8-10 breaths</a:t>
                      </a:r>
                      <a:r>
                        <a:rPr lang="en-IN" baseline="0" dirty="0" smtClean="0">
                          <a:latin typeface="Calibri" pitchFamily="34" charset="0"/>
                        </a:rPr>
                        <a:t>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43">
                <a:tc>
                  <a:txBody>
                    <a:bodyPr/>
                    <a:lstStyle/>
                    <a:p>
                      <a:pPr algn="ctr"/>
                      <a:r>
                        <a:rPr lang="en-IN" b="1" dirty="0" smtClean="0">
                          <a:latin typeface="Calibri" pitchFamily="34" charset="0"/>
                        </a:rPr>
                        <a:t>Pulse Check</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Brachial</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Carotid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Carotid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243">
                <a:tc>
                  <a:txBody>
                    <a:bodyPr/>
                    <a:lstStyle/>
                    <a:p>
                      <a:pPr algn="ctr"/>
                      <a:r>
                        <a:rPr lang="en-IN" b="1" dirty="0" smtClean="0">
                          <a:latin typeface="Calibri" pitchFamily="34" charset="0"/>
                        </a:rPr>
                        <a:t>Compression Rate</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&gt;100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100 per</a:t>
                      </a:r>
                      <a:r>
                        <a:rPr lang="en-IN" baseline="0" dirty="0" smtClean="0">
                          <a:latin typeface="Calibri" pitchFamily="34" charset="0"/>
                        </a:rPr>
                        <a:t>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100 per minute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631">
                <a:tc>
                  <a:txBody>
                    <a:bodyPr/>
                    <a:lstStyle/>
                    <a:p>
                      <a:pPr algn="ctr"/>
                      <a:r>
                        <a:rPr lang="en-IN" b="1" dirty="0" smtClean="0">
                          <a:latin typeface="Calibri" pitchFamily="34" charset="0"/>
                        </a:rPr>
                        <a:t>Compression Method</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2 finger chest compression</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Heel</a:t>
                      </a:r>
                      <a:r>
                        <a:rPr lang="en-IN" baseline="0" dirty="0" smtClean="0">
                          <a:latin typeface="Calibri" pitchFamily="34" charset="0"/>
                        </a:rPr>
                        <a:t> of one hand</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Heel of both hands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631">
                <a:tc>
                  <a:txBody>
                    <a:bodyPr/>
                    <a:lstStyle/>
                    <a:p>
                      <a:pPr algn="ctr"/>
                      <a:r>
                        <a:rPr lang="en-IN" b="1" dirty="0" smtClean="0">
                          <a:latin typeface="Calibri" pitchFamily="34" charset="0"/>
                        </a:rPr>
                        <a:t>Compression Depth</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 1/3</a:t>
                      </a:r>
                      <a:r>
                        <a:rPr lang="en-IN" baseline="30000" dirty="0" smtClean="0">
                          <a:latin typeface="Calibri" pitchFamily="34" charset="0"/>
                        </a:rPr>
                        <a:t>rd</a:t>
                      </a:r>
                      <a:r>
                        <a:rPr lang="en-IN" baseline="0" dirty="0" smtClean="0">
                          <a:latin typeface="Calibri" pitchFamily="34" charset="0"/>
                        </a:rPr>
                        <a:t> AP diameter; about 1.5 inches (4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a:t>
                      </a:r>
                      <a:r>
                        <a:rPr lang="en-IN" baseline="0" dirty="0" smtClean="0">
                          <a:latin typeface="Calibri" pitchFamily="34" charset="0"/>
                        </a:rPr>
                        <a:t> 1/3</a:t>
                      </a:r>
                      <a:r>
                        <a:rPr lang="en-IN" baseline="30000" dirty="0" smtClean="0">
                          <a:latin typeface="Calibri" pitchFamily="34" charset="0"/>
                        </a:rPr>
                        <a:t>rd</a:t>
                      </a:r>
                      <a:r>
                        <a:rPr lang="en-IN" baseline="0" dirty="0" smtClean="0">
                          <a:latin typeface="Calibri" pitchFamily="34" charset="0"/>
                        </a:rPr>
                        <a:t> of AP diameter; about 2 inches (5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smtClean="0">
                          <a:latin typeface="Calibri" pitchFamily="34" charset="0"/>
                        </a:rPr>
                        <a:t>At least 2</a:t>
                      </a:r>
                      <a:r>
                        <a:rPr lang="en-IN" baseline="0" dirty="0" smtClean="0">
                          <a:latin typeface="Calibri" pitchFamily="34" charset="0"/>
                        </a:rPr>
                        <a:t> inches (5 cm)</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Compression:</a:t>
                      </a:r>
                      <a:r>
                        <a:rPr lang="en-IN" b="1" baseline="0" dirty="0" smtClean="0">
                          <a:latin typeface="Calibri" pitchFamily="34" charset="0"/>
                        </a:rPr>
                        <a:t> Ventilation Ratio</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dirty="0" smtClean="0">
                          <a:latin typeface="Calibri" pitchFamily="34" charset="0"/>
                        </a:rPr>
                        <a:t>30:2 (Single rescuer)</a:t>
                      </a:r>
                    </a:p>
                    <a:p>
                      <a:pPr algn="ctr"/>
                      <a:r>
                        <a:rPr lang="en-IN" dirty="0" smtClean="0">
                          <a:latin typeface="Calibri" pitchFamily="34" charset="0"/>
                        </a:rPr>
                        <a:t>15:2 (Two</a:t>
                      </a:r>
                      <a:r>
                        <a:rPr lang="en-IN" baseline="0" dirty="0" smtClean="0">
                          <a:latin typeface="Calibri" pitchFamily="34" charset="0"/>
                        </a:rPr>
                        <a:t> rescuers)</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smtClean="0">
                          <a:latin typeface="Calibri" pitchFamily="34" charset="0"/>
                        </a:rPr>
                        <a:t>30</a:t>
                      </a:r>
                      <a:r>
                        <a:rPr lang="en-IN" baseline="0" dirty="0" smtClean="0">
                          <a:latin typeface="Calibri" pitchFamily="34" charset="0"/>
                        </a:rPr>
                        <a:t>:2 (One or more rescuers)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801">
                <a:tc>
                  <a:txBody>
                    <a:bodyPr/>
                    <a:lstStyle/>
                    <a:p>
                      <a:pPr algn="ctr"/>
                      <a:r>
                        <a:rPr lang="en-IN" b="1" dirty="0" smtClean="0">
                          <a:latin typeface="Calibri" pitchFamily="34" charset="0"/>
                        </a:rPr>
                        <a:t>Foreign Body Obstruction</a:t>
                      </a:r>
                      <a:endParaRPr lang="en-IN" b="1" dirty="0">
                        <a:latin typeface="Calibri"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dirty="0" smtClean="0">
                          <a:latin typeface="Calibri" pitchFamily="34" charset="0"/>
                        </a:rPr>
                        <a:t>Back blows and chest thrust</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dirty="0" smtClean="0">
                          <a:latin typeface="Calibri" pitchFamily="34" charset="0"/>
                        </a:rPr>
                        <a:t>Heimlich manoeuvre</a:t>
                      </a:r>
                      <a:endParaRPr lang="en-IN"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IN" baseline="0" dirty="0" smtClean="0">
                          <a:latin typeface="Calibri" pitchFamily="34" charset="0"/>
                        </a:rPr>
                        <a:t>Heimlich manoeuvre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106926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066800"/>
          </a:xfrm>
        </p:spPr>
        <p:txBody>
          <a:bodyPr>
            <a:noAutofit/>
          </a:bodyPr>
          <a:lstStyle/>
          <a:p>
            <a:r>
              <a:rPr lang="en-US" sz="4000" dirty="0" smtClean="0"/>
              <a:t>Modification in CPR in Pregnant Females</a:t>
            </a:r>
            <a:endParaRPr lang="en-US" sz="4000" dirty="0"/>
          </a:p>
        </p:txBody>
      </p:sp>
      <p:sp>
        <p:nvSpPr>
          <p:cNvPr id="6" name="Content Placeholder 2"/>
          <p:cNvSpPr>
            <a:spLocks noGrp="1"/>
          </p:cNvSpPr>
          <p:nvPr>
            <p:ph idx="1"/>
          </p:nvPr>
        </p:nvSpPr>
        <p:spPr>
          <a:xfrm>
            <a:off x="76200" y="1524000"/>
            <a:ext cx="8991600" cy="5334000"/>
          </a:xfrm>
        </p:spPr>
        <p:txBody>
          <a:bodyPr>
            <a:noAutofit/>
          </a:bodyPr>
          <a:lstStyle/>
          <a:p>
            <a:pPr>
              <a:lnSpc>
                <a:spcPct val="150000"/>
              </a:lnSpc>
            </a:pPr>
            <a:r>
              <a:rPr lang="en-US" dirty="0" smtClean="0">
                <a:cs typeface="Times New Roman" pitchFamily="18" charset="0"/>
              </a:rPr>
              <a:t>Position: Patient is put in left lateral position</a:t>
            </a:r>
          </a:p>
          <a:p>
            <a:pPr>
              <a:lnSpc>
                <a:spcPct val="150000"/>
              </a:lnSpc>
            </a:pPr>
            <a:r>
              <a:rPr lang="en-US" dirty="0" smtClean="0">
                <a:cs typeface="Times New Roman" pitchFamily="18" charset="0"/>
              </a:rPr>
              <a:t>Chest compressions are done slightly above the centre of the sternum</a:t>
            </a:r>
          </a:p>
          <a:p>
            <a:pPr>
              <a:lnSpc>
                <a:spcPct val="150000"/>
              </a:lnSpc>
            </a:pPr>
            <a:r>
              <a:rPr lang="en-US" dirty="0" smtClean="0">
                <a:cs typeface="Times New Roman" pitchFamily="18" charset="0"/>
              </a:rPr>
              <a:t>Insert an advanced airway early in resuscitation to reduce the risk of regurgitation and aspiration</a:t>
            </a:r>
          </a:p>
          <a:p>
            <a:pPr>
              <a:lnSpc>
                <a:spcPct val="150000"/>
              </a:lnSpc>
            </a:pPr>
            <a:r>
              <a:rPr lang="en-US" dirty="0" smtClean="0">
                <a:cs typeface="Times New Roman" pitchFamily="18" charset="0"/>
              </a:rPr>
              <a:t>Rapid sequence intubation with continuous </a:t>
            </a:r>
            <a:r>
              <a:rPr lang="en-US" dirty="0">
                <a:cs typeface="Times New Roman" pitchFamily="18" charset="0"/>
              </a:rPr>
              <a:t>c</a:t>
            </a:r>
            <a:r>
              <a:rPr lang="en-US" dirty="0" smtClean="0">
                <a:cs typeface="Times New Roman" pitchFamily="18" charset="0"/>
              </a:rPr>
              <a:t>ricoid pressure is the preferred technique for intubation</a:t>
            </a:r>
          </a:p>
          <a:p>
            <a:pPr>
              <a:lnSpc>
                <a:spcPct val="150000"/>
              </a:lnSpc>
            </a:pPr>
            <a:r>
              <a:rPr lang="en-US" dirty="0" smtClean="0">
                <a:cs typeface="Times New Roman" pitchFamily="18" charset="0"/>
              </a:rPr>
              <a:t>Decide whether to perform emergency </a:t>
            </a:r>
            <a:r>
              <a:rPr lang="en-US" dirty="0" err="1" smtClean="0">
                <a:cs typeface="Times New Roman" pitchFamily="18" charset="0"/>
              </a:rPr>
              <a:t>hysterotomy</a:t>
            </a:r>
            <a:endParaRPr lang="en-US" dirty="0" smtClean="0">
              <a:cs typeface="Times New Roman" pitchFamily="18" charset="0"/>
            </a:endParaRPr>
          </a:p>
          <a:p>
            <a:pPr>
              <a:lnSpc>
                <a:spcPct val="150000"/>
              </a:lnSpc>
            </a:pPr>
            <a:r>
              <a:rPr lang="en-US" dirty="0" smtClean="0">
                <a:cs typeface="Times New Roman" pitchFamily="18" charset="0"/>
              </a:rPr>
              <a:t>No modification in defibrillation</a:t>
            </a:r>
          </a:p>
        </p:txBody>
      </p:sp>
    </p:spTree>
    <p:extLst>
      <p:ext uri="{BB962C8B-B14F-4D97-AF65-F5344CB8AC3E}">
        <p14:creationId xmlns:p14="http://schemas.microsoft.com/office/powerpoint/2010/main" val="2478636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2"/>
            <a:ext cx="7772400" cy="1609344"/>
          </a:xfrm>
        </p:spPr>
        <p:txBody>
          <a:bodyPr/>
          <a:lstStyle/>
          <a:p>
            <a:r>
              <a:rPr lang="en-US" dirty="0" smtClean="0"/>
              <a:t>Changes in the new guidelines</a:t>
            </a:r>
            <a:endParaRPr lang="en-US" dirty="0"/>
          </a:p>
        </p:txBody>
      </p:sp>
      <p:sp>
        <p:nvSpPr>
          <p:cNvPr id="3" name="Content Placeholder 2"/>
          <p:cNvSpPr>
            <a:spLocks noGrp="1"/>
          </p:cNvSpPr>
          <p:nvPr>
            <p:ph idx="1"/>
          </p:nvPr>
        </p:nvSpPr>
        <p:spPr>
          <a:xfrm>
            <a:off x="0" y="1593422"/>
            <a:ext cx="9144000" cy="5638800"/>
          </a:xfrm>
        </p:spPr>
        <p:txBody>
          <a:bodyPr>
            <a:normAutofit/>
          </a:bodyPr>
          <a:lstStyle/>
          <a:p>
            <a:pPr>
              <a:buFont typeface="Wingdings" panose="05000000000000000000" pitchFamily="2" charset="2"/>
              <a:buChar char="q"/>
            </a:pPr>
            <a:r>
              <a:rPr lang="en-US" dirty="0"/>
              <a:t> </a:t>
            </a:r>
            <a:r>
              <a:rPr lang="en-US" dirty="0" smtClean="0"/>
              <a:t>   </a:t>
            </a:r>
            <a:r>
              <a:rPr lang="en-US" sz="2800" dirty="0" smtClean="0"/>
              <a:t>The Change From "A-B-C" to "C-A-B“</a:t>
            </a:r>
          </a:p>
          <a:p>
            <a:pPr>
              <a:buNone/>
            </a:pPr>
            <a:endParaRPr lang="en-US" dirty="0" smtClean="0"/>
          </a:p>
          <a:p>
            <a:pPr marL="0" indent="0">
              <a:lnSpc>
                <a:spcPct val="150000"/>
              </a:lnSpc>
              <a:buNone/>
            </a:pPr>
            <a:r>
              <a:rPr lang="en-US" sz="3800" dirty="0" smtClean="0">
                <a:latin typeface="Times New Roman" pitchFamily="18" charset="0"/>
                <a:cs typeface="Times New Roman" pitchFamily="18" charset="0"/>
              </a:rPr>
              <a:t> </a:t>
            </a:r>
            <a:r>
              <a:rPr lang="en-US" dirty="0" smtClean="0">
                <a:cs typeface="Times New Roman" pitchFamily="18" charset="0"/>
              </a:rPr>
              <a:t>Multiple valid reasons</a:t>
            </a:r>
          </a:p>
          <a:p>
            <a:pPr>
              <a:lnSpc>
                <a:spcPct val="150000"/>
              </a:lnSpc>
            </a:pPr>
            <a:r>
              <a:rPr lang="en-US" dirty="0">
                <a:cs typeface="Times New Roman" pitchFamily="18" charset="0"/>
              </a:rPr>
              <a:t> By changing the sequence to C-A-B, chest compressions will be initiated sooner and ventilation only minimally delayed until completion of the first cycle of chest compressions (30 compressions should be accomplished in about 18 seconds).</a:t>
            </a:r>
            <a:endParaRPr lang="en-US" dirty="0"/>
          </a:p>
        </p:txBody>
      </p:sp>
    </p:spTree>
    <p:extLst>
      <p:ext uri="{BB962C8B-B14F-4D97-AF65-F5344CB8AC3E}">
        <p14:creationId xmlns:p14="http://schemas.microsoft.com/office/powerpoint/2010/main" val="3124196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dirty="0" smtClean="0">
                <a:cs typeface="Times New Roman" pitchFamily="18" charset="0"/>
              </a:rPr>
              <a:t>The </a:t>
            </a:r>
            <a:r>
              <a:rPr lang="en-US" dirty="0">
                <a:cs typeface="Times New Roman" pitchFamily="18" charset="0"/>
              </a:rPr>
              <a:t>highest survival rates from cardiac arrest are reported among patients with a rhythm of VF or ventricular tachycardia (VT). In these patients the critical initial elements of CPR are chest compressions and early defibrillation.</a:t>
            </a:r>
          </a:p>
          <a:p>
            <a:pPr algn="just">
              <a:lnSpc>
                <a:spcPct val="150000"/>
              </a:lnSpc>
            </a:pPr>
            <a:endParaRPr lang="en-US" dirty="0" smtClean="0">
              <a:cs typeface="Times New Roman" pitchFamily="18" charset="0"/>
            </a:endParaRPr>
          </a:p>
          <a:p>
            <a:pPr algn="just">
              <a:lnSpc>
                <a:spcPct val="150000"/>
              </a:lnSpc>
            </a:pPr>
            <a:endParaRPr lang="en-US" dirty="0" smtClean="0">
              <a:cs typeface="Times New Roman" pitchFamily="18" charset="0"/>
            </a:endParaRPr>
          </a:p>
        </p:txBody>
      </p:sp>
    </p:spTree>
    <p:extLst>
      <p:ext uri="{BB962C8B-B14F-4D97-AF65-F5344CB8AC3E}">
        <p14:creationId xmlns:p14="http://schemas.microsoft.com/office/powerpoint/2010/main" val="325889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7214616" cy="4800600"/>
          </a:xfrm>
        </p:spPr>
      </p:pic>
    </p:spTree>
    <p:extLst>
      <p:ext uri="{BB962C8B-B14F-4D97-AF65-F5344CB8AC3E}">
        <p14:creationId xmlns:p14="http://schemas.microsoft.com/office/powerpoint/2010/main" val="196997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a:buFont typeface="Wingdings" panose="05000000000000000000" pitchFamily="2" charset="2"/>
              <a:buChar char="q"/>
            </a:pPr>
            <a:r>
              <a:rPr lang="en-US" sz="2800" dirty="0" smtClean="0">
                <a:cs typeface="Times New Roman" pitchFamily="18" charset="0"/>
              </a:rPr>
              <a:t> Removal of “ look - listen – feel’’</a:t>
            </a:r>
          </a:p>
          <a:p>
            <a:pPr>
              <a:buNone/>
            </a:pPr>
            <a:endParaRPr lang="en-US" dirty="0" smtClean="0"/>
          </a:p>
          <a:p>
            <a:pPr>
              <a:lnSpc>
                <a:spcPct val="150000"/>
              </a:lnSpc>
            </a:pPr>
            <a:r>
              <a:rPr lang="en-US" dirty="0" smtClean="0"/>
              <a:t> </a:t>
            </a:r>
            <a:r>
              <a:rPr lang="en-US" dirty="0" smtClean="0">
                <a:cs typeface="Times New Roman" pitchFamily="18" charset="0"/>
              </a:rPr>
              <a:t>Performance of these steps is inconsistent and time consuming. </a:t>
            </a:r>
          </a:p>
          <a:p>
            <a:pPr>
              <a:lnSpc>
                <a:spcPct val="150000"/>
              </a:lnSpc>
            </a:pPr>
            <a:r>
              <a:rPr lang="en-US" dirty="0" smtClean="0">
                <a:cs typeface="Times New Roman" pitchFamily="18" charset="0"/>
              </a:rPr>
              <a:t>For this reason the revised guidelines stress immediate activation of the emergency response system and starting chest compressions for any unresponsive adult victim with no breathing or no normal breathing (</a:t>
            </a:r>
            <a:r>
              <a:rPr lang="en-US" dirty="0" err="1" smtClean="0">
                <a:cs typeface="Times New Roman" pitchFamily="18" charset="0"/>
              </a:rPr>
              <a:t>ie</a:t>
            </a:r>
            <a:r>
              <a:rPr lang="en-US" dirty="0" smtClean="0">
                <a:cs typeface="Times New Roman" pitchFamily="18" charset="0"/>
              </a:rPr>
              <a:t>, only gasps).</a:t>
            </a:r>
          </a:p>
          <a:p>
            <a:pPr>
              <a:lnSpc>
                <a:spcPct val="150000"/>
              </a:lnSpc>
              <a:buNone/>
            </a:pPr>
            <a:r>
              <a:rPr lang="en-US" dirty="0" smtClean="0">
                <a:cs typeface="Times New Roman" pitchFamily="18" charset="0"/>
              </a:rPr>
              <a:t>     </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067800" cy="5410200"/>
          </a:xfrm>
        </p:spPr>
        <p:txBody>
          <a:bodyPr>
            <a:normAutofit/>
          </a:bodyPr>
          <a:lstStyle/>
          <a:p>
            <a:pPr>
              <a:buFont typeface="Wingdings" panose="05000000000000000000" pitchFamily="2" charset="2"/>
              <a:buChar char="q"/>
            </a:pPr>
            <a:r>
              <a:rPr lang="en-US" dirty="0" smtClean="0"/>
              <a:t> </a:t>
            </a:r>
            <a:r>
              <a:rPr lang="en-US" sz="3900" dirty="0" smtClean="0">
                <a:latin typeface="Times New Roman" pitchFamily="18" charset="0"/>
                <a:cs typeface="Times New Roman" pitchFamily="18" charset="0"/>
              </a:rPr>
              <a:t> </a:t>
            </a:r>
            <a:r>
              <a:rPr lang="en-US" sz="2800" dirty="0" smtClean="0">
                <a:cs typeface="Times New Roman" pitchFamily="18" charset="0"/>
              </a:rPr>
              <a:t>Chest compressions</a:t>
            </a:r>
          </a:p>
          <a:p>
            <a:pPr>
              <a:buFont typeface="Wingdings" panose="05000000000000000000" pitchFamily="2" charset="2"/>
              <a:buChar char="q"/>
            </a:pPr>
            <a:endParaRPr lang="en-US" sz="2800" dirty="0" smtClean="0"/>
          </a:p>
          <a:p>
            <a:pPr>
              <a:lnSpc>
                <a:spcPct val="150000"/>
              </a:lnSpc>
            </a:pPr>
            <a:r>
              <a:rPr lang="en-US" dirty="0" smtClean="0"/>
              <a:t> </a:t>
            </a:r>
            <a:r>
              <a:rPr lang="en-US" dirty="0">
                <a:cs typeface="Times New Roman" pitchFamily="18" charset="0"/>
              </a:rPr>
              <a:t>E</a:t>
            </a:r>
            <a:r>
              <a:rPr lang="en-US" dirty="0" smtClean="0">
                <a:cs typeface="Times New Roman" pitchFamily="18" charset="0"/>
              </a:rPr>
              <a:t>mphasis on higher "chest compression rates”. </a:t>
            </a:r>
          </a:p>
          <a:p>
            <a:pPr>
              <a:lnSpc>
                <a:spcPct val="150000"/>
              </a:lnSpc>
            </a:pPr>
            <a:r>
              <a:rPr lang="en-US" dirty="0" smtClean="0">
                <a:cs typeface="Times New Roman" pitchFamily="18" charset="0"/>
              </a:rPr>
              <a:t>The recommendation has been changed from compression rate of "approximately 100/min" to compression rate of "at least 100/min". </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The number of chest compressions delivered per minute during CPR is an important determinant of return of spontaneous circulation (ROSC) and survival with good neurologic function.</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nSpc>
                <a:spcPct val="150000"/>
              </a:lnSpc>
            </a:pPr>
            <a:r>
              <a:rPr lang="en-US" dirty="0" smtClean="0">
                <a:cs typeface="Times New Roman" pitchFamily="18" charset="0"/>
              </a:rPr>
              <a:t>The recommendation for chest compression depth has also been changed to "at least 2 inches (5cm)".</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Rescuers often do not push the chest hard enough. Studies have shown that increasing the depth of compressions is associated with increased blood flow.</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2" y="762000"/>
            <a:ext cx="9144000" cy="5638800"/>
          </a:xfrm>
        </p:spPr>
        <p:txBody>
          <a:bodyPr>
            <a:normAutofit/>
          </a:bodyPr>
          <a:lstStyle/>
          <a:p>
            <a:pPr marL="0" indent="0">
              <a:buNone/>
            </a:pPr>
            <a:endParaRPr lang="en-US" dirty="0" smtClean="0">
              <a:latin typeface="Times New Roman" pitchFamily="18" charset="0"/>
              <a:cs typeface="Times New Roman" pitchFamily="18" charset="0"/>
            </a:endParaRPr>
          </a:p>
          <a:p>
            <a:pPr>
              <a:buFont typeface="Wingdings" panose="05000000000000000000" pitchFamily="2" charset="2"/>
              <a:buChar char="q"/>
            </a:pPr>
            <a:r>
              <a:rPr lang="en-US" sz="2800" dirty="0" smtClean="0">
                <a:cs typeface="Times New Roman" pitchFamily="18" charset="0"/>
              </a:rPr>
              <a:t>Cricoid Pressure</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Prevents gastric inflation and reduce the risk of regurgitation and aspiration during bag mask ventilation, but it may also impede ventilation.</a:t>
            </a:r>
          </a:p>
          <a:p>
            <a:pPr>
              <a:lnSpc>
                <a:spcPct val="150000"/>
              </a:lnSpc>
            </a:pPr>
            <a:r>
              <a:rPr lang="en-US" dirty="0" smtClean="0">
                <a:cs typeface="Times New Roman" pitchFamily="18" charset="0"/>
              </a:rPr>
              <a:t> Seven randomized studies showed that </a:t>
            </a:r>
            <a:r>
              <a:rPr lang="en-US" dirty="0" err="1" smtClean="0">
                <a:cs typeface="Times New Roman" pitchFamily="18" charset="0"/>
              </a:rPr>
              <a:t>cricoid</a:t>
            </a:r>
            <a:r>
              <a:rPr lang="en-US" dirty="0" smtClean="0">
                <a:cs typeface="Times New Roman" pitchFamily="18" charset="0"/>
              </a:rPr>
              <a:t> pressure can delay or prevent the placement of an advanced airway (e.g., </a:t>
            </a:r>
            <a:r>
              <a:rPr lang="en-US" dirty="0" err="1" smtClean="0">
                <a:cs typeface="Times New Roman" pitchFamily="18" charset="0"/>
              </a:rPr>
              <a:t>endotracheal</a:t>
            </a:r>
            <a:r>
              <a:rPr lang="en-US" dirty="0" smtClean="0">
                <a:cs typeface="Times New Roman" pitchFamily="18" charset="0"/>
              </a:rPr>
              <a:t> tube) and some aspiration can still occur despite application of </a:t>
            </a:r>
            <a:r>
              <a:rPr lang="en-US" dirty="0" err="1" smtClean="0">
                <a:cs typeface="Times New Roman" pitchFamily="18" charset="0"/>
              </a:rPr>
              <a:t>cricoid</a:t>
            </a:r>
            <a:r>
              <a:rPr lang="en-US" dirty="0" smtClean="0">
                <a:cs typeface="Times New Roman" pitchFamily="18" charset="0"/>
              </a:rPr>
              <a:t> pressure. </a:t>
            </a:r>
          </a:p>
          <a:p>
            <a:pPr>
              <a:lnSpc>
                <a:spcPct val="150000"/>
              </a:lnSpc>
            </a:pPr>
            <a:r>
              <a:rPr lang="en-US" dirty="0" smtClean="0">
                <a:cs typeface="Times New Roman" pitchFamily="18" charset="0"/>
              </a:rPr>
              <a:t>In addition, it is difficult to appropriately train rescuers in use of the maneuver.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144000" cy="8153400"/>
          </a:xfrm>
        </p:spPr>
        <p:txBody>
          <a:bodyPr>
            <a:noAutofit/>
          </a:bodyPr>
          <a:lstStyle/>
          <a:p>
            <a:pPr>
              <a:lnSpc>
                <a:spcPct val="150000"/>
              </a:lnSpc>
            </a:pPr>
            <a:endParaRPr lang="en-US" dirty="0" smtClean="0">
              <a:cs typeface="Times New Roman" pitchFamily="18" charset="0"/>
            </a:endParaRPr>
          </a:p>
          <a:p>
            <a:pPr>
              <a:lnSpc>
                <a:spcPct val="150000"/>
              </a:lnSpc>
              <a:buFont typeface="Wingdings" panose="05000000000000000000" pitchFamily="2" charset="2"/>
              <a:buChar char="q"/>
            </a:pPr>
            <a:r>
              <a:rPr lang="en-US" sz="2800" dirty="0">
                <a:cs typeface="Times New Roman" pitchFamily="18" charset="0"/>
              </a:rPr>
              <a:t>New "circular" ACLS algorithm</a:t>
            </a:r>
          </a:p>
          <a:p>
            <a:pPr>
              <a:lnSpc>
                <a:spcPct val="150000"/>
              </a:lnSpc>
            </a:pPr>
            <a:endParaRPr lang="en-US" dirty="0" smtClean="0">
              <a:cs typeface="Times New Roman" pitchFamily="18" charset="0"/>
            </a:endParaRPr>
          </a:p>
          <a:p>
            <a:pPr>
              <a:lnSpc>
                <a:spcPct val="150000"/>
              </a:lnSpc>
            </a:pPr>
            <a:r>
              <a:rPr lang="en-US" dirty="0" smtClean="0">
                <a:cs typeface="Times New Roman" pitchFamily="18" charset="0"/>
              </a:rPr>
              <a:t>The older 2005 "box and arrow" designed algorithm listed key actions performed during the resuscitation in a sequential fashion.</a:t>
            </a:r>
          </a:p>
          <a:p>
            <a:pPr>
              <a:lnSpc>
                <a:spcPct val="150000"/>
              </a:lnSpc>
            </a:pPr>
            <a:r>
              <a:rPr lang="en-US" dirty="0" smtClean="0">
                <a:cs typeface="Times New Roman" pitchFamily="18" charset="0"/>
              </a:rPr>
              <a:t> The revised algorithm is simplified and streamlined, and is "circular".</a:t>
            </a:r>
          </a:p>
          <a:p>
            <a:pPr>
              <a:lnSpc>
                <a:spcPct val="150000"/>
              </a:lnSpc>
            </a:pPr>
            <a:r>
              <a:rPr lang="en-US" dirty="0" smtClean="0">
                <a:cs typeface="Times New Roman" pitchFamily="18" charset="0"/>
              </a:rPr>
              <a:t>Before 2005, ACLS courses focused mainly on added interventions, such as manual defibrillation, drug therapy, and advanced airway management, as well as alternative and management options for special situations.</a:t>
            </a:r>
          </a:p>
          <a:p>
            <a:pPr>
              <a:lnSpc>
                <a:spcPct val="150000"/>
              </a:lnSpc>
            </a:pPr>
            <a:r>
              <a:rPr lang="en-US" dirty="0" smtClean="0">
                <a:cs typeface="Times New Roman" pitchFamily="18" charset="0"/>
              </a:rPr>
              <a:t>In ACLS 2010,  the emphasis is exclusively on high quality CPR - the only thing which has consistently shown to work and improve outcomes.</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pPr>
              <a:buNone/>
            </a:pPr>
            <a:r>
              <a:rPr lang="en-US" sz="2800" dirty="0" err="1" smtClean="0">
                <a:cs typeface="Times New Roman" pitchFamily="18" charset="0"/>
              </a:rPr>
              <a:t>Capnography</a:t>
            </a:r>
            <a:endParaRPr lang="en-US" sz="2800" dirty="0" smtClean="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nSpc>
                <a:spcPct val="150000"/>
              </a:lnSpc>
            </a:pPr>
            <a:r>
              <a:rPr lang="en-US" dirty="0" smtClean="0">
                <a:cs typeface="Times New Roman" pitchFamily="18" charset="0"/>
              </a:rPr>
              <a:t>2005 guidelines only recommended CO2 detector device to confirm endotracheal tube placement.</a:t>
            </a:r>
          </a:p>
          <a:p>
            <a:pPr>
              <a:lnSpc>
                <a:spcPct val="150000"/>
              </a:lnSpc>
            </a:pPr>
            <a:r>
              <a:rPr lang="en-US" dirty="0" smtClean="0">
                <a:cs typeface="Times New Roman" pitchFamily="18" charset="0"/>
              </a:rPr>
              <a:t>Continuous quantitative waveform </a:t>
            </a:r>
            <a:r>
              <a:rPr lang="en-US" dirty="0" err="1" smtClean="0">
                <a:cs typeface="Times New Roman" pitchFamily="18" charset="0"/>
              </a:rPr>
              <a:t>capnography</a:t>
            </a:r>
            <a:r>
              <a:rPr lang="en-US" dirty="0" smtClean="0">
                <a:cs typeface="Times New Roman" pitchFamily="18" charset="0"/>
              </a:rPr>
              <a:t> is now recommended for intubated patients throughout the </a:t>
            </a:r>
            <a:r>
              <a:rPr lang="en-US" dirty="0" err="1" smtClean="0">
                <a:cs typeface="Times New Roman" pitchFamily="18" charset="0"/>
              </a:rPr>
              <a:t>peri</a:t>
            </a:r>
            <a:r>
              <a:rPr lang="en-US" dirty="0" smtClean="0">
                <a:cs typeface="Times New Roman" pitchFamily="18" charset="0"/>
              </a:rPr>
              <a:t>-arrest period</a:t>
            </a:r>
            <a:r>
              <a:rPr lang="en-US"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Font typeface="Wingdings" panose="05000000000000000000" pitchFamily="2" charset="2"/>
              <a:buChar char="q"/>
            </a:pPr>
            <a:r>
              <a:rPr lang="en-US" sz="2800" dirty="0" smtClean="0">
                <a:cs typeface="Times New Roman" pitchFamily="18" charset="0"/>
              </a:rPr>
              <a:t>Atropine is 'out'; Adenosine is 'in'</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nSpc>
                <a:spcPct val="150000"/>
              </a:lnSpc>
            </a:pPr>
            <a:r>
              <a:rPr lang="en-US" dirty="0" smtClean="0">
                <a:cs typeface="Times New Roman" pitchFamily="18" charset="0"/>
              </a:rPr>
              <a:t>Atropine is no longer recommended for routine use in the management of pulseless electrical activity (PEA) and </a:t>
            </a:r>
            <a:r>
              <a:rPr lang="en-US" dirty="0" err="1" smtClean="0">
                <a:cs typeface="Times New Roman" pitchFamily="18" charset="0"/>
              </a:rPr>
              <a:t>asystole</a:t>
            </a:r>
            <a:r>
              <a:rPr lang="en-US" dirty="0" smtClean="0">
                <a:cs typeface="Times New Roman" pitchFamily="18" charset="0"/>
              </a:rPr>
              <a:t>. </a:t>
            </a:r>
          </a:p>
          <a:p>
            <a:pPr>
              <a:lnSpc>
                <a:spcPct val="150000"/>
              </a:lnSpc>
            </a:pPr>
            <a:r>
              <a:rPr lang="en-US" dirty="0" smtClean="0">
                <a:cs typeface="Times New Roman" pitchFamily="18" charset="0"/>
              </a:rPr>
              <a:t>Evidence suggests that the routine use of atropine during PEA or </a:t>
            </a:r>
            <a:r>
              <a:rPr lang="en-US" dirty="0" err="1" smtClean="0">
                <a:cs typeface="Times New Roman" pitchFamily="18" charset="0"/>
              </a:rPr>
              <a:t>asystole</a:t>
            </a:r>
            <a:r>
              <a:rPr lang="en-US" dirty="0" smtClean="0">
                <a:cs typeface="Times New Roman" pitchFamily="18" charset="0"/>
              </a:rPr>
              <a:t> is unlikely to have a therapeutic benefit . </a:t>
            </a:r>
          </a:p>
          <a:p>
            <a:pPr>
              <a:lnSpc>
                <a:spcPct val="150000"/>
              </a:lnSpc>
            </a:pPr>
            <a:r>
              <a:rPr lang="en-US" dirty="0" smtClean="0">
                <a:cs typeface="Times New Roman" pitchFamily="18" charset="0"/>
              </a:rPr>
              <a:t>Adenosine is recommended in the initial diagnosis and treatment of stable, undifferentiated regular, monomorphic  wide-complex tachycardia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Font typeface="Wingdings" panose="05000000000000000000" pitchFamily="2" charset="2"/>
              <a:buChar char="q"/>
            </a:pPr>
            <a:r>
              <a:rPr lang="en-US" sz="2800" dirty="0" smtClean="0">
                <a:cs typeface="Times New Roman" pitchFamily="18" charset="0"/>
              </a:rPr>
              <a:t>Post-cardiac arrest care</a:t>
            </a:r>
          </a:p>
          <a:p>
            <a:endParaRPr lang="en-US" dirty="0" smtClean="0"/>
          </a:p>
          <a:p>
            <a:endParaRPr lang="en-US" dirty="0"/>
          </a:p>
          <a:p>
            <a:pPr>
              <a:lnSpc>
                <a:spcPct val="150000"/>
              </a:lnSpc>
            </a:pPr>
            <a:r>
              <a:rPr lang="en-US" dirty="0" smtClean="0"/>
              <a:t>Post-Cardiac Arrest Care is a new section in the revised guidelines.</a:t>
            </a:r>
          </a:p>
          <a:p>
            <a:pPr>
              <a:lnSpc>
                <a:spcPct val="150000"/>
              </a:lnSpc>
            </a:pPr>
            <a:r>
              <a:rPr lang="en-US" dirty="0" smtClean="0"/>
              <a:t> To improve survival a comprehensive, multidisciplinary system of post-cardiac arrest care should be implemented in a consistent manner.</a:t>
            </a:r>
          </a:p>
          <a:p>
            <a:pPr>
              <a:lnSpc>
                <a:spcPct val="150000"/>
              </a:lnSpc>
            </a:pPr>
            <a:r>
              <a:rPr lang="en-US" dirty="0" smtClean="0"/>
              <a:t>Treatments should include cardiopulmonary and neurologic support, as well as therapeutic hypothermia and </a:t>
            </a:r>
            <a:r>
              <a:rPr lang="en-US" dirty="0" err="1" smtClean="0"/>
              <a:t>percutaneous</a:t>
            </a:r>
            <a:r>
              <a:rPr lang="en-US" dirty="0" smtClean="0"/>
              <a:t> coronary interventions (PCIs), when indicated.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a:lnSpc>
                <a:spcPct val="150000"/>
              </a:lnSpc>
            </a:pPr>
            <a:r>
              <a:rPr lang="en-US" dirty="0" smtClean="0"/>
              <a:t> An electroencephalogram (EEG) for the diagnosis of seizures should be performed with prompt interpretation as soon as possible and should be monitored frequently or continuously in comatose patients after return of spontaneous circulation (ROSC).</a:t>
            </a:r>
          </a:p>
          <a:p>
            <a:pPr>
              <a:lnSpc>
                <a:spcPct val="150000"/>
              </a:lnSpc>
            </a:pPr>
            <a:endParaRPr lang="en-US" dirty="0" smtClean="0"/>
          </a:p>
          <a:p>
            <a:pPr>
              <a:lnSpc>
                <a:spcPct val="150000"/>
              </a:lnSpc>
            </a:pPr>
            <a:r>
              <a:rPr lang="en-US" dirty="0" smtClean="0"/>
              <a:t>The benefits of therapeutic hypothermia have been reemphasized, based on two recent large studies.</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609344"/>
          </a:xfrm>
        </p:spPr>
        <p:txBody>
          <a:bodyPr/>
          <a:lstStyle/>
          <a:p>
            <a:r>
              <a:rPr lang="en-US" dirty="0" smtClean="0"/>
              <a:t>Alternative techniques and devices</a:t>
            </a:r>
            <a:endParaRPr lang="en-US" dirty="0"/>
          </a:p>
        </p:txBody>
      </p:sp>
      <p:sp>
        <p:nvSpPr>
          <p:cNvPr id="3" name="Content Placeholder 2"/>
          <p:cNvSpPr>
            <a:spLocks noGrp="1"/>
          </p:cNvSpPr>
          <p:nvPr>
            <p:ph idx="1"/>
          </p:nvPr>
        </p:nvSpPr>
        <p:spPr>
          <a:xfrm>
            <a:off x="295701" y="1761744"/>
            <a:ext cx="8763000" cy="5257800"/>
          </a:xfrm>
        </p:spPr>
        <p:txBody>
          <a:bodyPr/>
          <a:lstStyle/>
          <a:p>
            <a:pPr>
              <a:lnSpc>
                <a:spcPct val="150000"/>
              </a:lnSpc>
            </a:pPr>
            <a:r>
              <a:rPr lang="en-US" dirty="0"/>
              <a:t>Compared with conventional CPR, these techniques and devices typically require more personnel, training, and equipment, or they apply to a specific setting</a:t>
            </a:r>
            <a:r>
              <a:rPr lang="en-US" dirty="0" smtClean="0"/>
              <a:t>.</a:t>
            </a:r>
          </a:p>
          <a:p>
            <a:pPr marL="0" indent="0">
              <a:lnSpc>
                <a:spcPct val="150000"/>
              </a:lnSpc>
              <a:buNone/>
            </a:pPr>
            <a:endParaRPr lang="en-US" dirty="0" smtClean="0"/>
          </a:p>
          <a:p>
            <a:pPr>
              <a:lnSpc>
                <a:spcPct val="150000"/>
              </a:lnSpc>
            </a:pPr>
            <a:r>
              <a:rPr lang="en-US" dirty="0"/>
              <a:t>R</a:t>
            </a:r>
            <a:r>
              <a:rPr lang="en-US" dirty="0" smtClean="0"/>
              <a:t>escuers </a:t>
            </a:r>
            <a:r>
              <a:rPr lang="en-US" dirty="0"/>
              <a:t>should be trained to minimize any interruption of chest compressions or defibrillation and should be retrained as needed.</a:t>
            </a:r>
          </a:p>
        </p:txBody>
      </p:sp>
    </p:spTree>
    <p:extLst>
      <p:ext uri="{BB962C8B-B14F-4D97-AF65-F5344CB8AC3E}">
        <p14:creationId xmlns:p14="http://schemas.microsoft.com/office/powerpoint/2010/main" val="1633962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0" y="0"/>
            <a:ext cx="4506913" cy="6857999"/>
          </a:xfrm>
          <a:ln>
            <a:solidFill>
              <a:schemeClr val="accent1"/>
            </a:solidFill>
          </a:ln>
        </p:spPr>
        <p:txBody>
          <a:bodyPr>
            <a:normAutofit/>
          </a:bodyPr>
          <a:lstStyle/>
          <a:p>
            <a:pPr marL="609600" indent="-609600" eaLnBrk="1" hangingPunct="1">
              <a:buFont typeface="Wingdings" pitchFamily="2" charset="2"/>
              <a:buNone/>
              <a:defRPr/>
            </a:pPr>
            <a:endParaRPr lang="en-GB" u="sng" dirty="0" smtClean="0">
              <a:effectLst>
                <a:outerShdw blurRad="38100" dist="38100" dir="2700000" algn="tl">
                  <a:srgbClr val="000000"/>
                </a:outerShdw>
              </a:effectLst>
              <a:latin typeface="Times New Roman" pitchFamily="18" charset="0"/>
              <a:cs typeface="Times New Roman" pitchFamily="18" charset="0"/>
            </a:endParaRPr>
          </a:p>
          <a:p>
            <a:pPr marL="609600" indent="-609600" eaLnBrk="1" hangingPunct="1">
              <a:buFont typeface="Wingdings" pitchFamily="2" charset="2"/>
              <a:buNone/>
              <a:defRPr/>
            </a:pPr>
            <a:endParaRPr lang="en-GB" u="sng" dirty="0">
              <a:effectLst>
                <a:outerShdw blurRad="38100" dist="38100" dir="2700000" algn="tl">
                  <a:srgbClr val="000000"/>
                </a:outerShdw>
              </a:effectLst>
              <a:latin typeface="Times New Roman" pitchFamily="18" charset="0"/>
              <a:cs typeface="Times New Roman" pitchFamily="18" charset="0"/>
            </a:endParaRPr>
          </a:p>
          <a:p>
            <a:pPr marL="609600" indent="-609600" eaLnBrk="1" hangingPunct="1">
              <a:buFont typeface="Wingdings" pitchFamily="2" charset="2"/>
              <a:buNone/>
              <a:defRPr/>
            </a:pPr>
            <a:endParaRPr lang="en-GB" u="sng" dirty="0" smtClean="0">
              <a:effectLst>
                <a:outerShdw blurRad="38100" dist="38100" dir="2700000" algn="tl">
                  <a:srgbClr val="000000"/>
                </a:outerShdw>
              </a:effectLst>
              <a:latin typeface="Times New Roman" pitchFamily="18" charset="0"/>
              <a:cs typeface="Times New Roman" pitchFamily="18" charset="0"/>
            </a:endParaRPr>
          </a:p>
          <a:p>
            <a:pPr marL="609600" indent="-609600" eaLnBrk="1" hangingPunct="1">
              <a:lnSpc>
                <a:spcPct val="150000"/>
              </a:lnSpc>
              <a:buFont typeface="Wingdings" pitchFamily="2" charset="2"/>
              <a:buNone/>
              <a:defRPr/>
            </a:pPr>
            <a:r>
              <a:rPr lang="en-GB" dirty="0" smtClean="0">
                <a:cs typeface="Times New Roman" pitchFamily="18" charset="0"/>
              </a:rPr>
              <a:t>Types (forms) of cardiac arrest:</a:t>
            </a:r>
          </a:p>
          <a:p>
            <a:pPr eaLnBrk="1" hangingPunct="1">
              <a:lnSpc>
                <a:spcPct val="150000"/>
              </a:lnSpc>
              <a:buFont typeface="Arial" panose="020B0604020202020204" pitchFamily="34" charset="0"/>
              <a:buChar char="•"/>
              <a:defRPr/>
            </a:pPr>
            <a:endParaRPr lang="en-GB" dirty="0" smtClean="0">
              <a:effectLst/>
              <a:cs typeface="Times New Roman" pitchFamily="18" charset="0"/>
            </a:endParaRPr>
          </a:p>
          <a:p>
            <a:pPr eaLnBrk="1" hangingPunct="1">
              <a:lnSpc>
                <a:spcPct val="150000"/>
              </a:lnSpc>
              <a:buFont typeface="Arial" panose="020B0604020202020204" pitchFamily="34" charset="0"/>
              <a:buChar char="•"/>
              <a:defRPr/>
            </a:pPr>
            <a:endParaRPr lang="en-GB" dirty="0">
              <a:cs typeface="Times New Roman" pitchFamily="18" charset="0"/>
            </a:endParaRPr>
          </a:p>
          <a:p>
            <a:pPr eaLnBrk="1" hangingPunct="1">
              <a:lnSpc>
                <a:spcPct val="150000"/>
              </a:lnSpc>
              <a:buFont typeface="Arial" panose="020B0604020202020204" pitchFamily="34" charset="0"/>
              <a:buChar char="•"/>
              <a:defRPr/>
            </a:pPr>
            <a:r>
              <a:rPr lang="en-GB" dirty="0" err="1" smtClean="0">
                <a:effectLst/>
                <a:cs typeface="Times New Roman" pitchFamily="18" charset="0"/>
              </a:rPr>
              <a:t>Asystole</a:t>
            </a:r>
            <a:r>
              <a:rPr lang="en-GB" dirty="0" smtClean="0">
                <a:effectLst/>
                <a:cs typeface="Times New Roman" pitchFamily="18" charset="0"/>
              </a:rPr>
              <a:t> (Isoelectric line).</a:t>
            </a:r>
          </a:p>
          <a:p>
            <a:pPr eaLnBrk="1" hangingPunct="1">
              <a:lnSpc>
                <a:spcPct val="150000"/>
              </a:lnSpc>
              <a:buFont typeface="Arial" panose="020B0604020202020204" pitchFamily="34" charset="0"/>
              <a:buChar char="•"/>
              <a:defRPr/>
            </a:pPr>
            <a:r>
              <a:rPr lang="en-GB" dirty="0" smtClean="0">
                <a:effectLst/>
                <a:cs typeface="Times New Roman" pitchFamily="18" charset="0"/>
              </a:rPr>
              <a:t>Ventricular fibrillation (VF).</a:t>
            </a:r>
          </a:p>
          <a:p>
            <a:pPr eaLnBrk="1" hangingPunct="1">
              <a:lnSpc>
                <a:spcPct val="150000"/>
              </a:lnSpc>
              <a:buFont typeface="Arial" panose="020B0604020202020204" pitchFamily="34" charset="0"/>
              <a:buChar char="•"/>
              <a:defRPr/>
            </a:pPr>
            <a:r>
              <a:rPr lang="en-GB" dirty="0" smtClean="0">
                <a:effectLst/>
                <a:cs typeface="Times New Roman" pitchFamily="18" charset="0"/>
              </a:rPr>
              <a:t>Ventricular tachycardia (VT).</a:t>
            </a:r>
          </a:p>
          <a:p>
            <a:pPr eaLnBrk="1" hangingPunct="1">
              <a:lnSpc>
                <a:spcPct val="150000"/>
              </a:lnSpc>
              <a:buFont typeface="Arial" panose="020B0604020202020204" pitchFamily="34" charset="0"/>
              <a:buChar char="•"/>
              <a:defRPr/>
            </a:pPr>
            <a:r>
              <a:rPr lang="en-GB" dirty="0" smtClean="0">
                <a:cs typeface="Times New Roman" panose="02020603050405020304" pitchFamily="18" charset="0"/>
              </a:rPr>
              <a:t>P</a:t>
            </a:r>
            <a:r>
              <a:rPr lang="en-GB" dirty="0" smtClean="0">
                <a:effectLst/>
                <a:cs typeface="Times New Roman" panose="02020603050405020304" pitchFamily="18" charset="0"/>
              </a:rPr>
              <a:t>ulseless electrical activity(PEA)</a:t>
            </a:r>
          </a:p>
        </p:txBody>
      </p:sp>
      <p:pic>
        <p:nvPicPr>
          <p:cNvPr id="5123" name="Picture 2" descr="014 ECG asystole sma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760" r="7913"/>
          <a:stretch>
            <a:fillRect/>
          </a:stretch>
        </p:blipFill>
        <p:spPr>
          <a:xfrm>
            <a:off x="4716463" y="1484313"/>
            <a:ext cx="4103687" cy="701675"/>
          </a:xfrm>
        </p:spPr>
      </p:pic>
      <p:pic>
        <p:nvPicPr>
          <p:cNvPr id="5124" name="Picture 2" descr="009 ECG coarse vfib small"/>
          <p:cNvPicPr>
            <a:picLocks noChangeAspect="1" noChangeArrowheads="1"/>
          </p:cNvPicPr>
          <p:nvPr/>
        </p:nvPicPr>
        <p:blipFill>
          <a:blip r:embed="rId3">
            <a:extLst>
              <a:ext uri="{28A0092B-C50C-407E-A947-70E740481C1C}">
                <a14:useLocalDpi xmlns:a14="http://schemas.microsoft.com/office/drawing/2010/main" val="0"/>
              </a:ext>
            </a:extLst>
          </a:blip>
          <a:srcRect l="4584" r="11768"/>
          <a:stretch>
            <a:fillRect/>
          </a:stretch>
        </p:blipFill>
        <p:spPr bwMode="auto">
          <a:xfrm>
            <a:off x="4716463" y="2492375"/>
            <a:ext cx="41354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011 ECG vtach"/>
          <p:cNvPicPr>
            <a:picLocks noChangeAspect="1" noChangeArrowheads="1"/>
          </p:cNvPicPr>
          <p:nvPr/>
        </p:nvPicPr>
        <p:blipFill>
          <a:blip r:embed="rId4">
            <a:extLst>
              <a:ext uri="{28A0092B-C50C-407E-A947-70E740481C1C}">
                <a14:useLocalDpi xmlns:a14="http://schemas.microsoft.com/office/drawing/2010/main" val="0"/>
              </a:ext>
            </a:extLst>
          </a:blip>
          <a:srcRect l="3479" r="8235"/>
          <a:stretch>
            <a:fillRect/>
          </a:stretch>
        </p:blipFill>
        <p:spPr bwMode="auto">
          <a:xfrm>
            <a:off x="4716463" y="3860800"/>
            <a:ext cx="4211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020 ECG av-block III° - complete heartblock small"/>
          <p:cNvPicPr>
            <a:picLocks noChangeAspect="1" noChangeArrowheads="1"/>
          </p:cNvPicPr>
          <p:nvPr/>
        </p:nvPicPr>
        <p:blipFill>
          <a:blip r:embed="rId5">
            <a:extLst>
              <a:ext uri="{28A0092B-C50C-407E-A947-70E740481C1C}">
                <a14:useLocalDpi xmlns:a14="http://schemas.microsoft.com/office/drawing/2010/main" val="0"/>
              </a:ext>
            </a:extLst>
          </a:blip>
          <a:srcRect l="10834" r="12500"/>
          <a:stretch>
            <a:fillRect/>
          </a:stretch>
        </p:blipFill>
        <p:spPr bwMode="auto">
          <a:xfrm>
            <a:off x="4716463" y="5084763"/>
            <a:ext cx="41878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223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Techniques</a:t>
            </a:r>
            <a:endParaRPr lang="en-US" dirty="0"/>
          </a:p>
        </p:txBody>
      </p:sp>
      <p:sp>
        <p:nvSpPr>
          <p:cNvPr id="3" name="Content Placeholder 2"/>
          <p:cNvSpPr>
            <a:spLocks noGrp="1"/>
          </p:cNvSpPr>
          <p:nvPr>
            <p:ph idx="1"/>
          </p:nvPr>
        </p:nvSpPr>
        <p:spPr>
          <a:xfrm>
            <a:off x="76200" y="1752600"/>
            <a:ext cx="9067800" cy="5791200"/>
          </a:xfrm>
        </p:spPr>
        <p:txBody>
          <a:bodyPr>
            <a:normAutofit/>
          </a:bodyPr>
          <a:lstStyle/>
          <a:p>
            <a:pPr marL="0" indent="0" fontAlgn="base">
              <a:buNone/>
            </a:pPr>
            <a:r>
              <a:rPr lang="en-US" dirty="0" smtClean="0"/>
              <a:t>1) </a:t>
            </a:r>
            <a:r>
              <a:rPr lang="en-US" b="1" dirty="0"/>
              <a:t>High-Frequency Chest Compressions</a:t>
            </a:r>
          </a:p>
          <a:p>
            <a:pPr fontAlgn="base">
              <a:lnSpc>
                <a:spcPct val="150000"/>
              </a:lnSpc>
            </a:pPr>
            <a:r>
              <a:rPr lang="en-US" dirty="0"/>
              <a:t>High-frequency chest compression (typically at a frequency &gt;120 per minute) has been studied as a technique for improving resuscitation from cardiac </a:t>
            </a:r>
            <a:r>
              <a:rPr lang="en-US" dirty="0" smtClean="0"/>
              <a:t>arrest and </a:t>
            </a:r>
            <a:r>
              <a:rPr lang="en-US" dirty="0"/>
              <a:t>have demonstrated mixed results. </a:t>
            </a:r>
            <a:endParaRPr lang="en-US" dirty="0" smtClean="0"/>
          </a:p>
          <a:p>
            <a:pPr fontAlgn="base">
              <a:lnSpc>
                <a:spcPct val="150000"/>
              </a:lnSpc>
            </a:pPr>
            <a:r>
              <a:rPr lang="en-US" dirty="0" smtClean="0"/>
              <a:t>The</a:t>
            </a:r>
            <a:r>
              <a:rPr lang="en-US" dirty="0"/>
              <a:t> </a:t>
            </a:r>
            <a:r>
              <a:rPr lang="en-US" i="1" dirty="0"/>
              <a:t>2010 AHA Guidelines for CPR and ECC</a:t>
            </a:r>
            <a:r>
              <a:rPr lang="en-US" dirty="0"/>
              <a:t> recommend compressions at a rate of at least 100/min. </a:t>
            </a:r>
          </a:p>
          <a:p>
            <a:pPr fontAlgn="base">
              <a:lnSpc>
                <a:spcPct val="150000"/>
              </a:lnSpc>
            </a:pPr>
            <a:r>
              <a:rPr lang="en-US" dirty="0" smtClean="0"/>
              <a:t> </a:t>
            </a:r>
            <a:r>
              <a:rPr lang="en-US" dirty="0"/>
              <a:t>However, high-frequency chest compressions may be considered by adequately trained rescue personnel as an alternative (Class </a:t>
            </a:r>
            <a:r>
              <a:rPr lang="en-US" dirty="0" err="1"/>
              <a:t>IIb</a:t>
            </a:r>
            <a:r>
              <a:rPr lang="en-US" dirty="0"/>
              <a:t>, LOE C).</a:t>
            </a:r>
          </a:p>
          <a:p>
            <a:pPr marL="0" indent="0">
              <a:lnSpc>
                <a:spcPct val="150000"/>
              </a:lnSpc>
              <a:buNone/>
            </a:pPr>
            <a:endParaRPr lang="en-US" dirty="0"/>
          </a:p>
        </p:txBody>
      </p:sp>
    </p:spTree>
    <p:extLst>
      <p:ext uri="{BB962C8B-B14F-4D97-AF65-F5344CB8AC3E}">
        <p14:creationId xmlns:p14="http://schemas.microsoft.com/office/powerpoint/2010/main" val="2723914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324600"/>
          </a:xfrm>
        </p:spPr>
        <p:txBody>
          <a:bodyPr>
            <a:normAutofit/>
          </a:bodyPr>
          <a:lstStyle/>
          <a:p>
            <a:pPr marL="0" indent="0" fontAlgn="base">
              <a:buNone/>
            </a:pPr>
            <a:r>
              <a:rPr lang="en-US" b="1" dirty="0" smtClean="0"/>
              <a:t>3)Interposed </a:t>
            </a:r>
            <a:r>
              <a:rPr lang="en-US" b="1" dirty="0"/>
              <a:t>Abdominal </a:t>
            </a:r>
            <a:r>
              <a:rPr lang="en-US" b="1" dirty="0" smtClean="0"/>
              <a:t>Compression-CPR</a:t>
            </a:r>
            <a:endParaRPr lang="en-US" b="1" dirty="0"/>
          </a:p>
          <a:p>
            <a:pPr marL="0" indent="0" fontAlgn="base">
              <a:buNone/>
            </a:pPr>
            <a:r>
              <a:rPr lang="en-US" dirty="0"/>
              <a:t> </a:t>
            </a:r>
            <a:endParaRPr lang="en-US" dirty="0" smtClean="0"/>
          </a:p>
          <a:p>
            <a:pPr fontAlgn="base"/>
            <a:endParaRPr lang="en-US" dirty="0"/>
          </a:p>
          <a:p>
            <a:pPr fontAlgn="base">
              <a:lnSpc>
                <a:spcPct val="150000"/>
              </a:lnSpc>
            </a:pPr>
            <a:r>
              <a:rPr lang="en-US" dirty="0" smtClean="0"/>
              <a:t> </a:t>
            </a:r>
            <a:r>
              <a:rPr lang="en-US" dirty="0"/>
              <a:t>3-rescuer technique </a:t>
            </a:r>
            <a:endParaRPr lang="en-US" dirty="0" smtClean="0"/>
          </a:p>
          <a:p>
            <a:pPr marL="0" indent="0" fontAlgn="base">
              <a:lnSpc>
                <a:spcPct val="150000"/>
              </a:lnSpc>
              <a:buNone/>
            </a:pPr>
            <a:r>
              <a:rPr lang="en-US" dirty="0"/>
              <a:t> </a:t>
            </a:r>
            <a:r>
              <a:rPr lang="en-US" dirty="0" smtClean="0"/>
              <a:t>          </a:t>
            </a:r>
            <a:r>
              <a:rPr lang="en-US" dirty="0"/>
              <a:t>A</a:t>
            </a:r>
            <a:r>
              <a:rPr lang="en-US" dirty="0" smtClean="0"/>
              <a:t>n </a:t>
            </a:r>
            <a:r>
              <a:rPr lang="en-US" dirty="0"/>
              <a:t>abdominal compressor plus the chest compressor and the rescuer providing </a:t>
            </a:r>
            <a:r>
              <a:rPr lang="en-US" dirty="0" smtClean="0"/>
              <a:t>ventilations</a:t>
            </a:r>
          </a:p>
          <a:p>
            <a:pPr fontAlgn="base">
              <a:lnSpc>
                <a:spcPct val="150000"/>
              </a:lnSpc>
            </a:pPr>
            <a:r>
              <a:rPr lang="en-US" dirty="0" smtClean="0"/>
              <a:t>  </a:t>
            </a:r>
            <a:r>
              <a:rPr lang="en-US" dirty="0"/>
              <a:t>I</a:t>
            </a:r>
            <a:r>
              <a:rPr lang="en-US" dirty="0" smtClean="0"/>
              <a:t>ncludes </a:t>
            </a:r>
            <a:r>
              <a:rPr lang="en-US" dirty="0"/>
              <a:t>conventional chest compressions combined with alternating abdominal compressions. </a:t>
            </a:r>
            <a:endParaRPr lang="en-US" dirty="0" smtClean="0"/>
          </a:p>
          <a:p>
            <a:pPr fontAlgn="base">
              <a:lnSpc>
                <a:spcPct val="150000"/>
              </a:lnSpc>
            </a:pPr>
            <a:r>
              <a:rPr lang="en-US" dirty="0" smtClean="0"/>
              <a:t>The </a:t>
            </a:r>
            <a:r>
              <a:rPr lang="en-US" dirty="0"/>
              <a:t>dedicated rescuer who provides manual abdominal compressions will compress the abdomen midway between the xiphoid and the umbilicus during the relaxation phase of chest compression. </a:t>
            </a:r>
            <a:endParaRPr lang="en-US" dirty="0" smtClean="0"/>
          </a:p>
          <a:p>
            <a:pPr marL="0" indent="0" fontAlgn="base">
              <a:lnSpc>
                <a:spcPct val="150000"/>
              </a:lnSpc>
              <a:buNone/>
            </a:pPr>
            <a:r>
              <a:rPr lang="en-US" dirty="0" smtClean="0"/>
              <a:t>  </a:t>
            </a:r>
            <a:endParaRPr lang="en-US" dirty="0"/>
          </a:p>
        </p:txBody>
      </p:sp>
    </p:spTree>
    <p:extLst>
      <p:ext uri="{BB962C8B-B14F-4D97-AF65-F5344CB8AC3E}">
        <p14:creationId xmlns:p14="http://schemas.microsoft.com/office/powerpoint/2010/main" val="2820271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fontAlgn="base">
              <a:lnSpc>
                <a:spcPct val="150000"/>
              </a:lnSpc>
            </a:pPr>
            <a:endParaRPr lang="en-US" dirty="0" smtClean="0"/>
          </a:p>
          <a:p>
            <a:pPr fontAlgn="base">
              <a:lnSpc>
                <a:spcPct val="150000"/>
              </a:lnSpc>
            </a:pPr>
            <a:r>
              <a:rPr lang="en-US" dirty="0" smtClean="0"/>
              <a:t>IAC-CPR </a:t>
            </a:r>
            <a:r>
              <a:rPr lang="en-US" dirty="0"/>
              <a:t>increases diastolic aortic pressure and venous return, resulting in improved coronary perfusion pressure and blood flow to other vital organs.</a:t>
            </a:r>
          </a:p>
          <a:p>
            <a:pPr fontAlgn="base">
              <a:lnSpc>
                <a:spcPct val="150000"/>
              </a:lnSpc>
            </a:pPr>
            <a:endParaRPr lang="en-US" dirty="0" smtClean="0"/>
          </a:p>
          <a:p>
            <a:pPr fontAlgn="base">
              <a:lnSpc>
                <a:spcPct val="150000"/>
              </a:lnSpc>
            </a:pPr>
            <a:endParaRPr lang="en-US" dirty="0"/>
          </a:p>
          <a:p>
            <a:pPr fontAlgn="base">
              <a:lnSpc>
                <a:spcPct val="150000"/>
              </a:lnSpc>
            </a:pPr>
            <a:r>
              <a:rPr lang="en-US" dirty="0" smtClean="0"/>
              <a:t>IAC-CPR </a:t>
            </a:r>
            <a:r>
              <a:rPr lang="en-US" dirty="0"/>
              <a:t>may be considered during in-hospital resuscitation when sufficient personnel trained in its use are available (Class </a:t>
            </a:r>
            <a:r>
              <a:rPr lang="en-US" dirty="0" err="1"/>
              <a:t>IIb</a:t>
            </a:r>
            <a:r>
              <a:rPr lang="en-US" dirty="0"/>
              <a:t>, LOE B). </a:t>
            </a:r>
          </a:p>
          <a:p>
            <a:pPr>
              <a:lnSpc>
                <a:spcPct val="150000"/>
              </a:lnSpc>
            </a:pPr>
            <a:endParaRPr lang="en-US" dirty="0"/>
          </a:p>
        </p:txBody>
      </p:sp>
    </p:spTree>
    <p:extLst>
      <p:ext uri="{BB962C8B-B14F-4D97-AF65-F5344CB8AC3E}">
        <p14:creationId xmlns:p14="http://schemas.microsoft.com/office/powerpoint/2010/main" val="650179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marL="0" indent="0" fontAlgn="base">
              <a:buNone/>
            </a:pPr>
            <a:r>
              <a:rPr lang="en-US" sz="2800" dirty="0" smtClean="0"/>
              <a:t>“Cough” CPR</a:t>
            </a:r>
          </a:p>
          <a:p>
            <a:pPr marL="0" indent="0" fontAlgn="base">
              <a:buNone/>
            </a:pPr>
            <a:endParaRPr lang="en-US" b="1" dirty="0" smtClean="0"/>
          </a:p>
          <a:p>
            <a:pPr fontAlgn="base">
              <a:lnSpc>
                <a:spcPct val="150000"/>
              </a:lnSpc>
            </a:pPr>
            <a:r>
              <a:rPr lang="en-US" dirty="0" smtClean="0"/>
              <a:t> </a:t>
            </a:r>
            <a:r>
              <a:rPr lang="en-US" dirty="0"/>
              <a:t>T</a:t>
            </a:r>
            <a:r>
              <a:rPr lang="en-US" dirty="0" smtClean="0"/>
              <a:t>he use of forceful voluntary coughs every </a:t>
            </a:r>
            <a:r>
              <a:rPr lang="en-US" dirty="0"/>
              <a:t>1 to 3 seconds </a:t>
            </a:r>
            <a:r>
              <a:rPr lang="en-US" dirty="0" smtClean="0"/>
              <a:t>shortly </a:t>
            </a:r>
            <a:r>
              <a:rPr lang="en-US" dirty="0"/>
              <a:t>after the onset of a witnessed </a:t>
            </a:r>
            <a:r>
              <a:rPr lang="en-US" dirty="0" smtClean="0"/>
              <a:t>non </a:t>
            </a:r>
            <a:r>
              <a:rPr lang="en-US" dirty="0" err="1" smtClean="0"/>
              <a:t>perfusing</a:t>
            </a:r>
            <a:r>
              <a:rPr lang="en-US" dirty="0" smtClean="0"/>
              <a:t> </a:t>
            </a:r>
            <a:r>
              <a:rPr lang="en-US" dirty="0"/>
              <a:t>cardiac rhythm in a controlled environment such as the cardiac catheterization laboratory. </a:t>
            </a:r>
            <a:endParaRPr lang="en-US" dirty="0" smtClean="0"/>
          </a:p>
          <a:p>
            <a:pPr marL="0" indent="0" fontAlgn="base">
              <a:lnSpc>
                <a:spcPct val="150000"/>
              </a:lnSpc>
              <a:buNone/>
            </a:pPr>
            <a:endParaRPr lang="en-US" dirty="0" smtClean="0"/>
          </a:p>
          <a:p>
            <a:pPr fontAlgn="base">
              <a:lnSpc>
                <a:spcPct val="150000"/>
              </a:lnSpc>
            </a:pPr>
            <a:r>
              <a:rPr lang="en-US" dirty="0" smtClean="0"/>
              <a:t>Can generate systemic blood pressures higher than those usually generated by conventional chest compressions, allowing patients to maintain consciousness for a brief arrhythmic interval.</a:t>
            </a:r>
          </a:p>
          <a:p>
            <a:pPr fontAlgn="base">
              <a:lnSpc>
                <a:spcPct val="150000"/>
              </a:lnSpc>
            </a:pPr>
            <a:endParaRPr lang="en-US" dirty="0" smtClean="0"/>
          </a:p>
          <a:p>
            <a:pPr marL="0" indent="0">
              <a:lnSpc>
                <a:spcPct val="150000"/>
              </a:lnSpc>
              <a:buNone/>
            </a:pPr>
            <a:endParaRPr lang="en-US" dirty="0"/>
          </a:p>
        </p:txBody>
      </p:sp>
    </p:spTree>
    <p:extLst>
      <p:ext uri="{BB962C8B-B14F-4D97-AF65-F5344CB8AC3E}">
        <p14:creationId xmlns:p14="http://schemas.microsoft.com/office/powerpoint/2010/main" val="3134646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181600"/>
          </a:xfrm>
        </p:spPr>
        <p:txBody>
          <a:bodyPr/>
          <a:lstStyle/>
          <a:p>
            <a:pPr>
              <a:lnSpc>
                <a:spcPct val="150000"/>
              </a:lnSpc>
            </a:pPr>
            <a:r>
              <a:rPr lang="en-US" dirty="0" smtClean="0"/>
              <a:t>“Cough” </a:t>
            </a:r>
            <a:r>
              <a:rPr lang="en-US" dirty="0"/>
              <a:t>CPR may be considered in settings such as the cardiac catheterization laboratory for conscious, supine, and monitored patients if the patient can be instructed and coached to cough forcefully every 1 to 3 seconds during the initial seconds of an arrhythmic cardiac arrest. </a:t>
            </a:r>
            <a:r>
              <a:rPr lang="en-US" dirty="0" smtClean="0"/>
              <a:t>(</a:t>
            </a:r>
            <a:r>
              <a:rPr lang="en-US" dirty="0"/>
              <a:t>Class </a:t>
            </a:r>
            <a:r>
              <a:rPr lang="en-US" dirty="0" err="1"/>
              <a:t>IIb</a:t>
            </a:r>
            <a:r>
              <a:rPr lang="en-US" dirty="0"/>
              <a:t>, LOE C).</a:t>
            </a:r>
          </a:p>
          <a:p>
            <a:pPr>
              <a:lnSpc>
                <a:spcPct val="150000"/>
              </a:lnSpc>
            </a:pPr>
            <a:endParaRPr lang="en-US" dirty="0"/>
          </a:p>
        </p:txBody>
      </p:sp>
    </p:spTree>
    <p:extLst>
      <p:ext uri="{BB962C8B-B14F-4D97-AF65-F5344CB8AC3E}">
        <p14:creationId xmlns:p14="http://schemas.microsoft.com/office/powerpoint/2010/main" val="32119395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220200" cy="6781800"/>
          </a:xfrm>
        </p:spPr>
        <p:txBody>
          <a:bodyPr/>
          <a:lstStyle/>
          <a:p>
            <a:pPr marL="0" indent="0" fontAlgn="base">
              <a:buNone/>
            </a:pPr>
            <a:r>
              <a:rPr lang="en-US" b="1" dirty="0"/>
              <a:t> </a:t>
            </a:r>
            <a:r>
              <a:rPr lang="en-US" b="1" dirty="0" smtClean="0"/>
              <a:t> </a:t>
            </a:r>
          </a:p>
          <a:p>
            <a:pPr marL="0" indent="0" fontAlgn="base">
              <a:buNone/>
            </a:pPr>
            <a:endParaRPr lang="en-US" b="1" dirty="0"/>
          </a:p>
          <a:p>
            <a:pPr marL="0" indent="0" fontAlgn="base">
              <a:buNone/>
            </a:pPr>
            <a:r>
              <a:rPr lang="en-US" b="1" dirty="0" smtClean="0"/>
              <a:t>   </a:t>
            </a:r>
            <a:r>
              <a:rPr lang="en-US" sz="2800" dirty="0" smtClean="0"/>
              <a:t>Prone </a:t>
            </a:r>
            <a:r>
              <a:rPr lang="en-US" sz="2800" dirty="0"/>
              <a:t>CPR</a:t>
            </a:r>
          </a:p>
          <a:p>
            <a:pPr fontAlgn="base"/>
            <a:endParaRPr lang="en-US" dirty="0" smtClean="0"/>
          </a:p>
          <a:p>
            <a:pPr fontAlgn="base"/>
            <a:endParaRPr lang="en-US" dirty="0"/>
          </a:p>
          <a:p>
            <a:pPr fontAlgn="base">
              <a:lnSpc>
                <a:spcPct val="150000"/>
              </a:lnSpc>
            </a:pPr>
            <a:r>
              <a:rPr lang="en-US" dirty="0" smtClean="0"/>
              <a:t>When </a:t>
            </a:r>
            <a:r>
              <a:rPr lang="en-US" dirty="0"/>
              <a:t>the patient cannot be placed in the supine position, it may be reasonable for rescuers to provide CPR with the patient in the prone position, particularly in hospitalized patients with an advanced airway in place (Class </a:t>
            </a:r>
            <a:r>
              <a:rPr lang="en-US" dirty="0" err="1"/>
              <a:t>IIb</a:t>
            </a:r>
            <a:r>
              <a:rPr lang="en-US" dirty="0"/>
              <a:t>, LOE C)</a:t>
            </a:r>
          </a:p>
          <a:p>
            <a:pPr>
              <a:lnSpc>
                <a:spcPct val="150000"/>
              </a:lnSpc>
            </a:pPr>
            <a:endParaRPr lang="en-US" dirty="0"/>
          </a:p>
        </p:txBody>
      </p:sp>
    </p:spTree>
    <p:extLst>
      <p:ext uri="{BB962C8B-B14F-4D97-AF65-F5344CB8AC3E}">
        <p14:creationId xmlns:p14="http://schemas.microsoft.com/office/powerpoint/2010/main" val="753268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105400"/>
          </a:xfrm>
        </p:spPr>
        <p:txBody>
          <a:bodyPr>
            <a:normAutofit/>
          </a:bodyPr>
          <a:lstStyle/>
          <a:p>
            <a:pPr marL="0" indent="0" fontAlgn="base">
              <a:buNone/>
            </a:pPr>
            <a:r>
              <a:rPr lang="en-US" dirty="0"/>
              <a:t> </a:t>
            </a:r>
            <a:r>
              <a:rPr lang="en-US" sz="2800" dirty="0"/>
              <a:t>Precordial Thump</a:t>
            </a:r>
          </a:p>
          <a:p>
            <a:pPr fontAlgn="base"/>
            <a:endParaRPr lang="en-US" dirty="0" smtClean="0"/>
          </a:p>
          <a:p>
            <a:pPr fontAlgn="base"/>
            <a:endParaRPr lang="en-US" dirty="0"/>
          </a:p>
          <a:p>
            <a:pPr fontAlgn="base">
              <a:lnSpc>
                <a:spcPct val="150000"/>
              </a:lnSpc>
            </a:pPr>
            <a:r>
              <a:rPr lang="en-US" dirty="0" smtClean="0"/>
              <a:t>New </a:t>
            </a:r>
            <a:r>
              <a:rPr lang="en-US" dirty="0"/>
              <a:t>to the 2010 Guidelines and is based on the conclusions reached by the 2010 ILCOR evidence evaluation process</a:t>
            </a:r>
          </a:p>
          <a:p>
            <a:pPr>
              <a:lnSpc>
                <a:spcPct val="150000"/>
              </a:lnSpc>
            </a:pPr>
            <a:r>
              <a:rPr lang="en-US" dirty="0" smtClean="0"/>
              <a:t>The </a:t>
            </a:r>
            <a:r>
              <a:rPr lang="en-US" dirty="0"/>
              <a:t>precordial thump may be considered for patients with witnessed, monitored, unstable ventricular tachycardia including pulseless VT if a defibrillator is not immediately ready for use (Class </a:t>
            </a:r>
            <a:r>
              <a:rPr lang="en-US" dirty="0" err="1"/>
              <a:t>IIb</a:t>
            </a:r>
            <a:r>
              <a:rPr lang="en-US" dirty="0"/>
              <a:t>, LOE C), but it should not delay CPR and shock delivery</a:t>
            </a:r>
            <a:r>
              <a:rPr lang="en-US" dirty="0" smtClean="0"/>
              <a:t>.</a:t>
            </a:r>
          </a:p>
          <a:p>
            <a:pPr marL="0" indent="0">
              <a:lnSpc>
                <a:spcPct val="150000"/>
              </a:lnSpc>
              <a:buNone/>
            </a:pPr>
            <a:endParaRPr lang="en-US" dirty="0"/>
          </a:p>
        </p:txBody>
      </p:sp>
    </p:spTree>
    <p:extLst>
      <p:ext uri="{BB962C8B-B14F-4D97-AF65-F5344CB8AC3E}">
        <p14:creationId xmlns:p14="http://schemas.microsoft.com/office/powerpoint/2010/main" val="1737018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t>     </a:t>
            </a:r>
            <a:r>
              <a:rPr lang="en-US" sz="2800" u="sng" dirty="0" smtClean="0"/>
              <a:t>Devices </a:t>
            </a:r>
            <a:r>
              <a:rPr lang="en-US" sz="2800" u="sng" dirty="0"/>
              <a:t>to Assist </a:t>
            </a:r>
            <a:r>
              <a:rPr lang="en-US" sz="2800" u="sng" dirty="0" smtClean="0"/>
              <a:t>Ventilation</a:t>
            </a:r>
            <a:endParaRPr lang="en-US" sz="2800" u="sng" dirty="0"/>
          </a:p>
          <a:p>
            <a:pPr marL="514350" indent="-514350">
              <a:buAutoNum type="arabicParenR"/>
            </a:pPr>
            <a:endParaRPr lang="en-US" sz="2800" dirty="0" smtClean="0"/>
          </a:p>
          <a:p>
            <a:pPr>
              <a:buFont typeface="Wingdings" panose="05000000000000000000" pitchFamily="2" charset="2"/>
              <a:buChar char="q"/>
            </a:pPr>
            <a:r>
              <a:rPr lang="en-US" dirty="0" smtClean="0"/>
              <a:t>Automatic </a:t>
            </a:r>
            <a:r>
              <a:rPr lang="en-US" dirty="0"/>
              <a:t>Transport </a:t>
            </a:r>
            <a:r>
              <a:rPr lang="en-US" dirty="0" smtClean="0"/>
              <a:t>Ventilators</a:t>
            </a:r>
            <a:endParaRPr lang="en-US" dirty="0"/>
          </a:p>
          <a:p>
            <a:pPr>
              <a:buFont typeface="Wingdings" panose="05000000000000000000" pitchFamily="2" charset="2"/>
              <a:buChar char="q"/>
            </a:pPr>
            <a:endParaRPr lang="en-US" dirty="0" smtClean="0"/>
          </a:p>
          <a:p>
            <a:endParaRPr lang="en-US" dirty="0"/>
          </a:p>
          <a:p>
            <a:pPr>
              <a:lnSpc>
                <a:spcPct val="150000"/>
              </a:lnSpc>
            </a:pPr>
            <a:r>
              <a:rPr lang="en-US" dirty="0" smtClean="0"/>
              <a:t>The </a:t>
            </a:r>
            <a:r>
              <a:rPr lang="en-US" dirty="0"/>
              <a:t>use of an ATV </a:t>
            </a:r>
            <a:r>
              <a:rPr lang="en-US" dirty="0" smtClean="0"/>
              <a:t> </a:t>
            </a:r>
            <a:r>
              <a:rPr lang="en-US" dirty="0"/>
              <a:t>may provide ventilation and oxygenation similar to that possible with the use of a manual resuscitation bag, while allowing the Emergency Medical Services (EMS) team to perform other tasks (Class </a:t>
            </a:r>
            <a:r>
              <a:rPr lang="en-US" dirty="0" err="1"/>
              <a:t>IIb</a:t>
            </a:r>
            <a:r>
              <a:rPr lang="en-US" dirty="0"/>
              <a:t>, LOE </a:t>
            </a:r>
            <a:r>
              <a:rPr lang="en-US" dirty="0" smtClean="0"/>
              <a:t>C). </a:t>
            </a:r>
          </a:p>
          <a:p>
            <a:pPr>
              <a:lnSpc>
                <a:spcPct val="150000"/>
              </a:lnSpc>
            </a:pPr>
            <a:r>
              <a:rPr lang="en-US" dirty="0" smtClean="0"/>
              <a:t>Disadvantages  </a:t>
            </a:r>
            <a:r>
              <a:rPr lang="en-US" dirty="0"/>
              <a:t>include the need for an oxygen source and a power source</a:t>
            </a:r>
            <a:r>
              <a:rPr lang="en-US" dirty="0" smtClean="0"/>
              <a:t>.</a:t>
            </a:r>
            <a:endParaRPr lang="en-US" dirty="0"/>
          </a:p>
          <a:p>
            <a:endParaRPr lang="en-US" dirty="0"/>
          </a:p>
        </p:txBody>
      </p:sp>
    </p:spTree>
    <p:extLst>
      <p:ext uri="{BB962C8B-B14F-4D97-AF65-F5344CB8AC3E}">
        <p14:creationId xmlns:p14="http://schemas.microsoft.com/office/powerpoint/2010/main" val="63732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smtClean="0"/>
              <a:t>         </a:t>
            </a:r>
            <a:r>
              <a:rPr lang="en-US" sz="2800" u="sng" dirty="0" smtClean="0"/>
              <a:t>Devices </a:t>
            </a:r>
            <a:r>
              <a:rPr lang="en-US" sz="2800" u="sng" dirty="0"/>
              <a:t>to Support Circulation</a:t>
            </a:r>
          </a:p>
          <a:p>
            <a:pPr marL="0" indent="0">
              <a:buNone/>
            </a:pPr>
            <a:r>
              <a:rPr lang="en-US" sz="2800" dirty="0" smtClean="0"/>
              <a:t>   </a:t>
            </a:r>
          </a:p>
          <a:p>
            <a:pPr>
              <a:buFont typeface="Wingdings" panose="05000000000000000000" pitchFamily="2" charset="2"/>
              <a:buChar char="q"/>
            </a:pPr>
            <a:r>
              <a:rPr lang="en-US" dirty="0" smtClean="0"/>
              <a:t>Active </a:t>
            </a:r>
            <a:r>
              <a:rPr lang="en-US" dirty="0"/>
              <a:t>Compression-Decompression </a:t>
            </a:r>
            <a:r>
              <a:rPr lang="en-US" dirty="0" smtClean="0"/>
              <a:t>CPR</a:t>
            </a:r>
          </a:p>
          <a:p>
            <a:pPr marL="0" indent="0">
              <a:buNone/>
            </a:pPr>
            <a:endParaRPr lang="en-US" sz="2800" dirty="0"/>
          </a:p>
          <a:p>
            <a:pPr>
              <a:lnSpc>
                <a:spcPct val="150000"/>
              </a:lnSpc>
            </a:pPr>
            <a:r>
              <a:rPr lang="en-US" dirty="0"/>
              <a:t>P</a:t>
            </a:r>
            <a:r>
              <a:rPr lang="en-US" dirty="0" smtClean="0"/>
              <a:t>erformed </a:t>
            </a:r>
            <a:r>
              <a:rPr lang="en-US" dirty="0"/>
              <a:t>with a device that includes a suction cup to actively lift the anterior chest during decompression. </a:t>
            </a:r>
            <a:endParaRPr lang="en-US" dirty="0" smtClean="0"/>
          </a:p>
          <a:p>
            <a:pPr>
              <a:lnSpc>
                <a:spcPct val="150000"/>
              </a:lnSpc>
            </a:pPr>
            <a:r>
              <a:rPr lang="en-US" dirty="0" smtClean="0"/>
              <a:t>The </a:t>
            </a:r>
            <a:r>
              <a:rPr lang="en-US" dirty="0"/>
              <a:t>application of external negative suction during the decompression phase of CPR creates negative </a:t>
            </a:r>
            <a:r>
              <a:rPr lang="en-US" dirty="0" smtClean="0"/>
              <a:t>intra thoracic </a:t>
            </a:r>
            <a:r>
              <a:rPr lang="en-US" dirty="0"/>
              <a:t>pressure and thus potentially enhances venous return to the heart</a:t>
            </a:r>
            <a:r>
              <a:rPr lang="en-US" dirty="0" smtClean="0"/>
              <a:t>.</a:t>
            </a:r>
            <a:endParaRPr lang="en-US" dirty="0"/>
          </a:p>
          <a:p>
            <a:pPr>
              <a:lnSpc>
                <a:spcPct val="150000"/>
              </a:lnSpc>
            </a:pPr>
            <a:r>
              <a:rPr lang="en-US" dirty="0"/>
              <a:t>M</a:t>
            </a:r>
            <a:r>
              <a:rPr lang="en-US" dirty="0" smtClean="0"/>
              <a:t>eta-analysis </a:t>
            </a:r>
            <a:r>
              <a:rPr lang="en-US" dirty="0"/>
              <a:t>of 10 studies involving both in-hospital arrest (826 patients) and out-of-hospital arrest (4162 </a:t>
            </a:r>
            <a:r>
              <a:rPr lang="en-US" dirty="0" smtClean="0"/>
              <a:t>patients) </a:t>
            </a:r>
            <a:r>
              <a:rPr lang="en-US" dirty="0"/>
              <a:t>and several other controlled </a:t>
            </a:r>
            <a:r>
              <a:rPr lang="en-US" dirty="0" smtClean="0"/>
              <a:t>trials </a:t>
            </a:r>
            <a:r>
              <a:rPr lang="en-US" dirty="0"/>
              <a:t>comparing ACD-CPR to conventional CPR showed no difference in ROSC or survival</a:t>
            </a:r>
            <a:r>
              <a:rPr lang="en-US" dirty="0" smtClean="0"/>
              <a:t>.</a:t>
            </a:r>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3231833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a:bodyPr>
          <a:lstStyle/>
          <a:p>
            <a:pPr marL="0" indent="0">
              <a:buNone/>
            </a:pPr>
            <a:endParaRPr lang="en-US" b="1" dirty="0" smtClean="0"/>
          </a:p>
          <a:p>
            <a:pPr>
              <a:buFont typeface="Wingdings" panose="05000000000000000000" pitchFamily="2" charset="2"/>
              <a:buChar char="q"/>
            </a:pPr>
            <a:r>
              <a:rPr lang="en-US" b="1" dirty="0" smtClean="0"/>
              <a:t> </a:t>
            </a:r>
            <a:r>
              <a:rPr lang="en-US" dirty="0" smtClean="0"/>
              <a:t>Impedance </a:t>
            </a:r>
            <a:r>
              <a:rPr lang="en-US" dirty="0"/>
              <a:t>Threshold Device</a:t>
            </a:r>
          </a:p>
          <a:p>
            <a:pPr>
              <a:lnSpc>
                <a:spcPct val="150000"/>
              </a:lnSpc>
            </a:pPr>
            <a:r>
              <a:rPr lang="en-US" dirty="0" smtClean="0"/>
              <a:t>The </a:t>
            </a:r>
            <a:r>
              <a:rPr lang="en-US" dirty="0"/>
              <a:t>impedance threshold device (ITD) is a pressure-sensitive valve that is attached to an endotracheal tube, </a:t>
            </a:r>
            <a:r>
              <a:rPr lang="en-US" dirty="0" err="1"/>
              <a:t>supraglottic</a:t>
            </a:r>
            <a:r>
              <a:rPr lang="en-US" dirty="0"/>
              <a:t> airway, or face mask. </a:t>
            </a:r>
            <a:endParaRPr lang="en-US" dirty="0" smtClean="0"/>
          </a:p>
          <a:p>
            <a:pPr>
              <a:lnSpc>
                <a:spcPct val="150000"/>
              </a:lnSpc>
            </a:pPr>
            <a:endParaRPr lang="en-US" dirty="0" smtClean="0"/>
          </a:p>
          <a:p>
            <a:pPr>
              <a:lnSpc>
                <a:spcPct val="150000"/>
              </a:lnSpc>
            </a:pPr>
            <a:r>
              <a:rPr lang="en-US" dirty="0" smtClean="0"/>
              <a:t>The </a:t>
            </a:r>
            <a:r>
              <a:rPr lang="en-US" dirty="0"/>
              <a:t>ITD limits air entry into the lungs during the decompression phase of CPR, creating negative </a:t>
            </a:r>
            <a:r>
              <a:rPr lang="en-US" dirty="0" err="1"/>
              <a:t>intrathoracic</a:t>
            </a:r>
            <a:r>
              <a:rPr lang="en-US" dirty="0"/>
              <a:t> pressure and improving venous return to the heart and cardiac output during CPR</a:t>
            </a:r>
            <a:r>
              <a:rPr lang="en-US" dirty="0" smtClean="0"/>
              <a:t>.</a:t>
            </a:r>
          </a:p>
          <a:p>
            <a:pPr>
              <a:lnSpc>
                <a:spcPct val="150000"/>
              </a:lnSpc>
            </a:pPr>
            <a:endParaRPr lang="en-US" dirty="0"/>
          </a:p>
          <a:p>
            <a:pPr>
              <a:lnSpc>
                <a:spcPct val="150000"/>
              </a:lnSpc>
            </a:pPr>
            <a:r>
              <a:rPr lang="en-US" dirty="0" smtClean="0"/>
              <a:t> </a:t>
            </a:r>
            <a:r>
              <a:rPr lang="en-US" dirty="0"/>
              <a:t>It does so without impeding positive pressure ventilation or passive exhalation. </a:t>
            </a:r>
          </a:p>
          <a:p>
            <a:pPr>
              <a:lnSpc>
                <a:spcPct val="150000"/>
              </a:lnSpc>
            </a:pPr>
            <a:endParaRPr lang="en-US" dirty="0" smtClean="0"/>
          </a:p>
          <a:p>
            <a:endParaRPr lang="en-US" dirty="0"/>
          </a:p>
        </p:txBody>
      </p:sp>
    </p:spTree>
    <p:extLst>
      <p:ext uri="{BB962C8B-B14F-4D97-AF65-F5344CB8AC3E}">
        <p14:creationId xmlns:p14="http://schemas.microsoft.com/office/powerpoint/2010/main" val="300888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BASIC LIFE SUPPORT( BLS)</a:t>
            </a:r>
            <a:endParaRPr lang="en-US" dirty="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cs typeface="Times New Roman" panose="02020603050405020304" pitchFamily="18" charset="0"/>
              </a:rPr>
              <a:t>Circulation </a:t>
            </a:r>
          </a:p>
          <a:p>
            <a:r>
              <a:rPr lang="en-US" dirty="0" smtClean="0">
                <a:cs typeface="Times New Roman" panose="02020603050405020304" pitchFamily="18" charset="0"/>
              </a:rPr>
              <a:t>Airway</a:t>
            </a:r>
          </a:p>
          <a:p>
            <a:r>
              <a:rPr lang="en-US" dirty="0" smtClean="0">
                <a:cs typeface="Times New Roman" panose="02020603050405020304" pitchFamily="18" charset="0"/>
              </a:rPr>
              <a:t>Breathing</a:t>
            </a:r>
            <a:endParaRPr lang="en-US"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endParaRPr lang="en-US" sz="9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280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380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ADVANCED CARDIAC LIFE SUPPORT(ACLS)</a:t>
            </a:r>
            <a:endParaRPr lang="en-US" dirty="0"/>
          </a:p>
        </p:txBody>
      </p:sp>
      <p:sp>
        <p:nvSpPr>
          <p:cNvPr id="3" name="Content Placeholder 2"/>
          <p:cNvSpPr>
            <a:spLocks noGrp="1"/>
          </p:cNvSpPr>
          <p:nvPr>
            <p:ph idx="1"/>
          </p:nvPr>
        </p:nvSpPr>
        <p:spPr/>
        <p:txBody>
          <a:bodyPr/>
          <a:lstStyle/>
          <a:p>
            <a:endParaRPr lang="en-US" dirty="0" smtClean="0">
              <a:solidFill>
                <a:srgbClr val="003300"/>
              </a:solidFill>
              <a:latin typeface="Calibri" pitchFamily="34" charset="0"/>
            </a:endParaRPr>
          </a:p>
          <a:p>
            <a:pPr>
              <a:lnSpc>
                <a:spcPct val="150000"/>
              </a:lnSpc>
            </a:pPr>
            <a:r>
              <a:rPr lang="en-US" dirty="0" smtClean="0">
                <a:cs typeface="Times New Roman" pitchFamily="18" charset="0"/>
              </a:rPr>
              <a:t>Includes a variety of interventions including airway intubation, mechanical ventilation and drugs given during cardiac arrest.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
            <a:ext cx="8229600" cy="792162"/>
          </a:xfrm>
        </p:spPr>
        <p:txBody>
          <a:bodyPr/>
          <a:lstStyle/>
          <a:p>
            <a:r>
              <a:rPr lang="en-US" dirty="0" smtClean="0"/>
              <a:t>CHAIN OF SURVIVAL</a:t>
            </a:r>
            <a:endParaRPr lang="en-US" dirty="0"/>
          </a:p>
        </p:txBody>
      </p:sp>
      <p:sp>
        <p:nvSpPr>
          <p:cNvPr id="3" name="Content Placeholder 2"/>
          <p:cNvSpPr>
            <a:spLocks noGrp="1"/>
          </p:cNvSpPr>
          <p:nvPr>
            <p:ph idx="1"/>
          </p:nvPr>
        </p:nvSpPr>
        <p:spPr>
          <a:xfrm>
            <a:off x="31845" y="1066800"/>
            <a:ext cx="9144000" cy="6019800"/>
          </a:xfrm>
        </p:spPr>
        <p:txBody>
          <a:bodyPr>
            <a:normAutofit/>
          </a:bodyPr>
          <a:lstStyle/>
          <a:p>
            <a:pPr fontAlgn="base">
              <a:lnSpc>
                <a:spcPct val="150000"/>
              </a:lnSpc>
            </a:pPr>
            <a:r>
              <a:rPr lang="en-US" dirty="0" smtClean="0"/>
              <a:t>SCA </a:t>
            </a:r>
            <a:r>
              <a:rPr lang="en-US" dirty="0"/>
              <a:t>continues to be a leading cause of death in many parts of the world</a:t>
            </a:r>
            <a:r>
              <a:rPr lang="en-US" dirty="0" smtClean="0"/>
              <a:t>.</a:t>
            </a:r>
            <a:r>
              <a:rPr lang="en-US" dirty="0"/>
              <a:t> </a:t>
            </a:r>
            <a:endParaRPr lang="en-US" dirty="0" smtClean="0"/>
          </a:p>
          <a:p>
            <a:pPr fontAlgn="base">
              <a:lnSpc>
                <a:spcPct val="150000"/>
              </a:lnSpc>
            </a:pPr>
            <a:endParaRPr lang="en-US" dirty="0" smtClean="0"/>
          </a:p>
          <a:p>
            <a:pPr fontAlgn="base">
              <a:lnSpc>
                <a:spcPct val="150000"/>
              </a:lnSpc>
            </a:pPr>
            <a:r>
              <a:rPr lang="en-US" dirty="0" smtClean="0"/>
              <a:t>SCA </a:t>
            </a:r>
            <a:r>
              <a:rPr lang="en-US" dirty="0"/>
              <a:t>has many etiologies </a:t>
            </a:r>
            <a:r>
              <a:rPr lang="en-US" dirty="0" smtClean="0"/>
              <a:t>(</a:t>
            </a:r>
            <a:r>
              <a:rPr lang="en-US" dirty="0" err="1"/>
              <a:t>i</a:t>
            </a:r>
            <a:r>
              <a:rPr lang="en-US" dirty="0" err="1" smtClean="0"/>
              <a:t>e</a:t>
            </a:r>
            <a:r>
              <a:rPr lang="en-US" dirty="0"/>
              <a:t>, cardiac or </a:t>
            </a:r>
            <a:r>
              <a:rPr lang="en-US" dirty="0" smtClean="0"/>
              <a:t>non cardiac </a:t>
            </a:r>
            <a:r>
              <a:rPr lang="en-US" dirty="0"/>
              <a:t>causes), circumstances (</a:t>
            </a:r>
            <a:r>
              <a:rPr lang="en-US" dirty="0" err="1" smtClean="0"/>
              <a:t>eg</a:t>
            </a:r>
            <a:r>
              <a:rPr lang="en-US" dirty="0"/>
              <a:t>, witnessed or </a:t>
            </a:r>
            <a:r>
              <a:rPr lang="en-US" dirty="0" smtClean="0"/>
              <a:t>un witnessed</a:t>
            </a:r>
            <a:r>
              <a:rPr lang="en-US" dirty="0"/>
              <a:t>), and settings (</a:t>
            </a:r>
            <a:r>
              <a:rPr lang="en-US" dirty="0" err="1" smtClean="0"/>
              <a:t>eg</a:t>
            </a:r>
            <a:r>
              <a:rPr lang="en-US" dirty="0"/>
              <a:t>, out-of-hospital or in-hospital). </a:t>
            </a:r>
            <a:endParaRPr lang="en-US" dirty="0" smtClean="0"/>
          </a:p>
          <a:p>
            <a:pPr fontAlgn="base">
              <a:lnSpc>
                <a:spcPct val="150000"/>
              </a:lnSpc>
            </a:pPr>
            <a:endParaRPr lang="en-US" dirty="0" smtClean="0"/>
          </a:p>
          <a:p>
            <a:pPr fontAlgn="base">
              <a:lnSpc>
                <a:spcPct val="150000"/>
              </a:lnSpc>
            </a:pPr>
            <a:r>
              <a:rPr lang="en-US" dirty="0" smtClean="0"/>
              <a:t>This </a:t>
            </a:r>
            <a:r>
              <a:rPr lang="en-US" dirty="0"/>
              <a:t>heterogeneity suggests that a single approach to resuscitation is not practical, but a core set of actions provides a universal strategy for achieving successful resuscitation. These actions are termed the links in the “Chain of Survival</a:t>
            </a:r>
            <a:r>
              <a:rPr lang="en-US" dirty="0" smtClean="0"/>
              <a:t>.”</a:t>
            </a:r>
            <a:endParaRPr lang="en-US" dirty="0"/>
          </a:p>
          <a:p>
            <a:pPr>
              <a:lnSpc>
                <a:spcPct val="150000"/>
              </a:lnSpc>
            </a:pPr>
            <a:endParaRPr lang="en-US" sz="2400" dirty="0"/>
          </a:p>
        </p:txBody>
      </p:sp>
    </p:spTree>
    <p:extLst>
      <p:ext uri="{BB962C8B-B14F-4D97-AF65-F5344CB8AC3E}">
        <p14:creationId xmlns:p14="http://schemas.microsoft.com/office/powerpoint/2010/main" val="147104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0" y="1"/>
            <a:ext cx="8991600" cy="6858000"/>
          </a:xfrm>
        </p:spPr>
        <p:txBody>
          <a:bodyPr/>
          <a:lstStyle/>
          <a:p>
            <a:pPr marL="609600" indent="-609600">
              <a:buFont typeface="Wingdings" pitchFamily="2" charset="2"/>
              <a:buNone/>
              <a:defRPr/>
            </a:pPr>
            <a:r>
              <a:rPr lang="en-GB" b="1" u="sng" dirty="0" smtClean="0">
                <a:effectLst>
                  <a:outerShdw blurRad="38100" dist="38100" dir="2700000" algn="tl">
                    <a:srgbClr val="000000"/>
                  </a:outerShdw>
                </a:effectLst>
              </a:rPr>
              <a:t>Chain of Survival</a:t>
            </a: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endParaRPr lang="en-GB" sz="2400" dirty="0" smtClean="0">
              <a:effectLst/>
            </a:endParaRPr>
          </a:p>
          <a:p>
            <a:pPr marL="609600" indent="-609600">
              <a:buFont typeface="Wingdings" pitchFamily="2" charset="2"/>
              <a:buNone/>
              <a:defRPr/>
            </a:pPr>
            <a:r>
              <a:rPr lang="en-GB" sz="2400" dirty="0" smtClean="0">
                <a:effectLst/>
              </a:rPr>
              <a:t>These include:-</a:t>
            </a:r>
          </a:p>
          <a:p>
            <a:pPr marL="609600" indent="-609600">
              <a:defRPr/>
            </a:pPr>
            <a:r>
              <a:rPr lang="en-GB" sz="2400" b="1" u="sng" dirty="0" smtClean="0">
                <a:solidFill>
                  <a:srgbClr val="CC0044"/>
                </a:solidFill>
                <a:effectLst/>
              </a:rPr>
              <a:t>Early recognition</a:t>
            </a:r>
            <a:r>
              <a:rPr lang="en-GB" sz="2400" dirty="0" smtClean="0">
                <a:effectLst/>
              </a:rPr>
              <a:t> &amp; call for help: to prevent cardiac arrest.</a:t>
            </a:r>
          </a:p>
          <a:p>
            <a:pPr marL="609600" indent="-609600">
              <a:defRPr/>
            </a:pPr>
            <a:r>
              <a:rPr lang="en-GB" sz="2400" b="1" u="sng" dirty="0" smtClean="0">
                <a:solidFill>
                  <a:srgbClr val="CC0044"/>
                </a:solidFill>
                <a:effectLst/>
              </a:rPr>
              <a:t>Early CPR</a:t>
            </a:r>
            <a:r>
              <a:rPr lang="en-GB" sz="2400" dirty="0" smtClean="0">
                <a:effectLst/>
              </a:rPr>
              <a:t> (with </a:t>
            </a:r>
            <a:r>
              <a:rPr lang="en-GB" sz="2400" b="1" dirty="0" smtClean="0">
                <a:effectLst/>
              </a:rPr>
              <a:t>minimal interruptions</a:t>
            </a:r>
            <a:r>
              <a:rPr lang="en-GB" sz="2400" dirty="0" smtClean="0">
                <a:effectLst/>
              </a:rPr>
              <a:t>): to buy time.</a:t>
            </a:r>
          </a:p>
          <a:p>
            <a:pPr marL="609600" indent="-609600">
              <a:defRPr/>
            </a:pPr>
            <a:r>
              <a:rPr lang="en-GB" sz="2400" b="1" u="sng" dirty="0" smtClean="0">
                <a:solidFill>
                  <a:srgbClr val="CC0044"/>
                </a:solidFill>
                <a:effectLst/>
              </a:rPr>
              <a:t>Early defibrillation</a:t>
            </a:r>
            <a:r>
              <a:rPr lang="en-GB" sz="2400" dirty="0" smtClean="0">
                <a:effectLst/>
              </a:rPr>
              <a:t>: to restart the heart.</a:t>
            </a:r>
          </a:p>
          <a:p>
            <a:pPr marL="609600" indent="-609600">
              <a:defRPr/>
            </a:pPr>
            <a:r>
              <a:rPr lang="en-GB" sz="2400" b="1" u="sng" dirty="0" smtClean="0">
                <a:solidFill>
                  <a:srgbClr val="CC0044"/>
                </a:solidFill>
                <a:effectLst/>
              </a:rPr>
              <a:t>Post resuscitation care</a:t>
            </a:r>
            <a:r>
              <a:rPr lang="en-GB" sz="2400" dirty="0" smtClean="0">
                <a:effectLst/>
              </a:rPr>
              <a:t>: to restore quality of life &amp; minimize neurological insult. </a:t>
            </a:r>
          </a:p>
        </p:txBody>
      </p:sp>
      <p:pic>
        <p:nvPicPr>
          <p:cNvPr id="10243" name="Picture 6" descr="Final 4 ring CoS 18Aug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09600"/>
            <a:ext cx="5832475" cy="2689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42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2906</TotalTime>
  <Words>2840</Words>
  <Application>Microsoft Office PowerPoint</Application>
  <PresentationFormat>On-screen Show (4:3)</PresentationFormat>
  <Paragraphs>360</Paragraphs>
  <Slides>60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ＭＳ Ｐゴシック</vt:lpstr>
      <vt:lpstr>Arial</vt:lpstr>
      <vt:lpstr>Belwe Bd BT</vt:lpstr>
      <vt:lpstr>Calibri</vt:lpstr>
      <vt:lpstr>Eras Bold ITC</vt:lpstr>
      <vt:lpstr>Eras Demi ITC</vt:lpstr>
      <vt:lpstr>msgothic</vt:lpstr>
      <vt:lpstr>Rockwell</vt:lpstr>
      <vt:lpstr>Rockwell Condensed</vt:lpstr>
      <vt:lpstr>Times New Roman</vt:lpstr>
      <vt:lpstr>Wingdings</vt:lpstr>
      <vt:lpstr>Wood Type</vt:lpstr>
      <vt:lpstr>   Cardiopulmonary Resuscitation </vt:lpstr>
      <vt:lpstr> </vt:lpstr>
      <vt:lpstr>PowerPoint Presentation</vt:lpstr>
      <vt:lpstr>PowerPoint Presentation</vt:lpstr>
      <vt:lpstr>PowerPoint Presentation</vt:lpstr>
      <vt:lpstr>BASIC LIFE SUPPORT( BLS)</vt:lpstr>
      <vt:lpstr>ADVANCED CARDIAC LIFE SUPPORT(ACLS)</vt:lpstr>
      <vt:lpstr>CHAIN OF SURVIVAL</vt:lpstr>
      <vt:lpstr>PowerPoint Presentation</vt:lpstr>
      <vt:lpstr>Sequence of steps OF CPR</vt:lpstr>
      <vt:lpstr>PowerPoint Presentation</vt:lpstr>
      <vt:lpstr>Chest compressions</vt:lpstr>
      <vt:lpstr>PowerPoint Presentation</vt:lpstr>
      <vt:lpstr>Performing Infant Chest Compressions</vt:lpstr>
      <vt:lpstr>Physiology of Compressions</vt:lpstr>
      <vt:lpstr>AIRWAY</vt:lpstr>
      <vt:lpstr>PowerPoint Presentation</vt:lpstr>
      <vt:lpstr>This maneuver causes anterior displacement of the tongue</vt:lpstr>
      <vt:lpstr>PowerPoint Presentation</vt:lpstr>
      <vt:lpstr>PowerPoint Presentation</vt:lpstr>
      <vt:lpstr>PowerPoint Presentation</vt:lpstr>
      <vt:lpstr>Heimlich Maneuver</vt:lpstr>
      <vt:lpstr>Heimlich Maneuver</vt:lpstr>
      <vt:lpstr>Advanced techniques for airway</vt:lpstr>
      <vt:lpstr>Endotracheal Intubation</vt:lpstr>
      <vt:lpstr>Verify the tube position</vt:lpstr>
      <vt:lpstr>PowerPoint Presentation</vt:lpstr>
      <vt:lpstr>AUTOMATED EXTERNAL DEFIBRILLATOR (AED)</vt:lpstr>
      <vt:lpstr>AUTOMATED EXTERNAL DEFIBRILLATOR (AED)</vt:lpstr>
      <vt:lpstr>Drug Administration</vt:lpstr>
      <vt:lpstr>Vasopressor Drugs</vt:lpstr>
      <vt:lpstr>Anti Arrhythmic Drugs</vt:lpstr>
      <vt:lpstr>Drugs not recommended</vt:lpstr>
      <vt:lpstr>Reversible causes </vt:lpstr>
      <vt:lpstr>PowerPoint Presentation</vt:lpstr>
      <vt:lpstr>Differences in Pediatric and Adult Resuscitation</vt:lpstr>
      <vt:lpstr>Modification in CPR in Pregnant Females</vt:lpstr>
      <vt:lpstr>Changes in the new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techniques and devices</vt:lpstr>
      <vt:lpstr>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Resuscitation</dc:title>
  <dc:creator>kailash</dc:creator>
  <cp:lastModifiedBy>hp</cp:lastModifiedBy>
  <cp:revision>116</cp:revision>
  <dcterms:created xsi:type="dcterms:W3CDTF">2006-08-16T00:00:00Z</dcterms:created>
  <dcterms:modified xsi:type="dcterms:W3CDTF">2020-08-23T05:07:00Z</dcterms:modified>
</cp:coreProperties>
</file>